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57" r:id="rId1"/>
  </p:sldMasterIdLst>
  <p:notesMasterIdLst>
    <p:notesMasterId r:id="rId27"/>
  </p:notesMasterIdLst>
  <p:sldIdLst>
    <p:sldId id="258" r:id="rId2"/>
    <p:sldId id="259" r:id="rId3"/>
    <p:sldId id="322" r:id="rId4"/>
    <p:sldId id="263" r:id="rId5"/>
    <p:sldId id="345" r:id="rId6"/>
    <p:sldId id="340" r:id="rId7"/>
    <p:sldId id="303" r:id="rId8"/>
    <p:sldId id="304" r:id="rId9"/>
    <p:sldId id="306" r:id="rId10"/>
    <p:sldId id="307" r:id="rId11"/>
    <p:sldId id="310" r:id="rId12"/>
    <p:sldId id="308" r:id="rId13"/>
    <p:sldId id="309" r:id="rId14"/>
    <p:sldId id="312" r:id="rId15"/>
    <p:sldId id="321" r:id="rId16"/>
    <p:sldId id="341" r:id="rId17"/>
    <p:sldId id="342" r:id="rId18"/>
    <p:sldId id="343" r:id="rId19"/>
    <p:sldId id="327" r:id="rId20"/>
    <p:sldId id="335" r:id="rId21"/>
    <p:sldId id="302" r:id="rId22"/>
    <p:sldId id="344" r:id="rId23"/>
    <p:sldId id="320" r:id="rId24"/>
    <p:sldId id="317" r:id="rId25"/>
    <p:sldId id="339" r:id="rId26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CF4CD5D2-1C3D-CC45-B472-A1C3648B565F}">
          <p14:sldIdLst>
            <p14:sldId id="258"/>
            <p14:sldId id="259"/>
            <p14:sldId id="322"/>
            <p14:sldId id="263"/>
            <p14:sldId id="345"/>
            <p14:sldId id="340"/>
            <p14:sldId id="303"/>
            <p14:sldId id="304"/>
            <p14:sldId id="306"/>
            <p14:sldId id="307"/>
            <p14:sldId id="310"/>
            <p14:sldId id="308"/>
            <p14:sldId id="309"/>
            <p14:sldId id="312"/>
            <p14:sldId id="321"/>
            <p14:sldId id="341"/>
            <p14:sldId id="342"/>
            <p14:sldId id="343"/>
            <p14:sldId id="327"/>
            <p14:sldId id="335"/>
            <p14:sldId id="302"/>
            <p14:sldId id="344"/>
            <p14:sldId id="320"/>
            <p14:sldId id="317"/>
            <p14:sldId id="339"/>
          </p14:sldIdLst>
        </p14:section>
        <p14:section name="Раздел без заголовка" id="{B56CE62F-B4BB-A74F-B10E-4DEDA9FE58A6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188" autoAdjust="0"/>
    <p:restoredTop sz="95261" autoAdjust="0"/>
  </p:normalViewPr>
  <p:slideViewPr>
    <p:cSldViewPr snapToGrid="0">
      <p:cViewPr varScale="1">
        <p:scale>
          <a:sx n="120" d="100"/>
          <a:sy n="120" d="100"/>
        </p:scale>
        <p:origin x="510" y="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3" Type="http://schemas.openxmlformats.org/officeDocument/2006/relationships/image" Target="../media/image15.emf"/><Relationship Id="rId7" Type="http://schemas.openxmlformats.org/officeDocument/2006/relationships/image" Target="../media/image19.emf"/><Relationship Id="rId2" Type="http://schemas.openxmlformats.org/officeDocument/2006/relationships/image" Target="../media/image14.emf"/><Relationship Id="rId1" Type="http://schemas.openxmlformats.org/officeDocument/2006/relationships/image" Target="../media/image13.emf"/><Relationship Id="rId6" Type="http://schemas.openxmlformats.org/officeDocument/2006/relationships/image" Target="../media/image18.emf"/><Relationship Id="rId11" Type="http://schemas.openxmlformats.org/officeDocument/2006/relationships/image" Target="../media/image23.emf"/><Relationship Id="rId5" Type="http://schemas.openxmlformats.org/officeDocument/2006/relationships/image" Target="../media/image17.emf"/><Relationship Id="rId10" Type="http://schemas.openxmlformats.org/officeDocument/2006/relationships/image" Target="../media/image22.emf"/><Relationship Id="rId4" Type="http://schemas.openxmlformats.org/officeDocument/2006/relationships/image" Target="../media/image16.emf"/><Relationship Id="rId9" Type="http://schemas.openxmlformats.org/officeDocument/2006/relationships/image" Target="../media/image2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1E2B12-3146-4D67-9A63-F16D4B943750}" type="datetimeFigureOut">
              <a:rPr lang="ru-RU" smtClean="0"/>
              <a:pPr/>
              <a:t>18.12.2019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4EDDD5-13E2-484D-83A8-6D5D7F5279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2753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4EDDD5-13E2-484D-83A8-6D5D7F527900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35697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4EDDD5-13E2-484D-83A8-6D5D7F527900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130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4EDDD5-13E2-484D-83A8-6D5D7F527900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95700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4EDDD5-13E2-484D-83A8-6D5D7F527900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87984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4EDDD5-13E2-484D-83A8-6D5D7F527900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45280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4EDDD5-13E2-484D-83A8-6D5D7F527900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68974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4EDDD5-13E2-484D-83A8-6D5D7F527900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84334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4EDDD5-13E2-484D-83A8-6D5D7F527900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53117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4EDDD5-13E2-484D-83A8-6D5D7F527900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46612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4EDDD5-13E2-484D-83A8-6D5D7F527900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16392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4EDDD5-13E2-484D-83A8-6D5D7F527900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3901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4EDDD5-13E2-484D-83A8-6D5D7F527900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33633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4EDDD5-13E2-484D-83A8-6D5D7F527900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40900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4EDDD5-13E2-484D-83A8-6D5D7F527900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18135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4EDDD5-13E2-484D-83A8-6D5D7F527900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32578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4EDDD5-13E2-484D-83A8-6D5D7F527900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81938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4EDDD5-13E2-484D-83A8-6D5D7F527900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2132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4EDDD5-13E2-484D-83A8-6D5D7F527900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27400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4EDDD5-13E2-484D-83A8-6D5D7F527900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6833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4EDDD5-13E2-484D-83A8-6D5D7F527900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92733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4EDDD5-13E2-484D-83A8-6D5D7F527900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5191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1247BF-32D2-4C33-98D7-D94F4002ABA4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948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F4C5DF9-687C-488A-9A4E-B38410816E42}" type="slidenum">
              <a:rPr lang="ru-RU" altLang="ru-RU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9102784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F4C5DF9-687C-488A-9A4E-B38410816E42}" type="slidenum">
              <a:rPr lang="ru-RU" altLang="ru-RU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smtClean="0">
              <a:cs typeface="Arial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27628579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F4C5DF9-687C-488A-9A4E-B38410816E42}" type="slidenum">
              <a:rPr lang="ru-RU" altLang="ru-RU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1798075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F4C5DF9-687C-488A-9A4E-B38410816E42}" type="slidenum">
              <a:rPr lang="ru-RU" altLang="ru-RU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smtClean="0">
              <a:cs typeface="Arial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2630688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F4C5DF9-687C-488A-9A4E-B38410816E42}" type="slidenum">
              <a:rPr lang="ru-RU" altLang="ru-RU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9279681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F4C5DF9-687C-488A-9A4E-B38410816E42}" type="slidenum">
              <a:rPr lang="ru-RU" altLang="ru-RU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870474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F4C5DF9-687C-488A-9A4E-B38410816E42}" type="slidenum">
              <a:rPr lang="ru-RU" altLang="ru-RU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2222724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CA00DF-9981-4945-900B-6290A2F427D4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745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604E99-0D33-495C-8FF9-A3701B33B761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248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92F80C-2E12-479F-AB54-E62165B069EF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82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4BBD4B-022B-43CF-94F3-1A8ABA031EBF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432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6510CD-A3EF-46FD-90D5-4635906F759A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356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12/18/2019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F4C5DF9-687C-488A-9A4E-B38410816E42}" type="slidenum">
              <a:rPr lang="ru-RU" altLang="ru-RU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6916080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621ACE-2787-40F8-B74C-4D829A6BE91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516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682BFA-F496-43C7-90AE-B186EA061F99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713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12/18/2019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F4C5DF9-687C-488A-9A4E-B38410816E42}" type="slidenum">
              <a:rPr lang="ru-RU" altLang="ru-RU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smtClean="0">
              <a:cs typeface="Arial" charset="0"/>
            </a:endParaRPr>
          </a:p>
        </p:txBody>
      </p:sp>
      <p:pic>
        <p:nvPicPr>
          <p:cNvPr id="18" name="Рисунок 17" descr="Логоттип Ронвелл.gif"/>
          <p:cNvPicPr>
            <a:picLocks noChangeAspect="1"/>
          </p:cNvPicPr>
          <p:nvPr userDrawn="1"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87910" y="12959"/>
            <a:ext cx="1520380" cy="609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32977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8" r:id="rId1"/>
    <p:sldLayoutId id="2147484059" r:id="rId2"/>
    <p:sldLayoutId id="2147484060" r:id="rId3"/>
    <p:sldLayoutId id="2147484061" r:id="rId4"/>
    <p:sldLayoutId id="2147484062" r:id="rId5"/>
    <p:sldLayoutId id="2147484063" r:id="rId6"/>
    <p:sldLayoutId id="2147484064" r:id="rId7"/>
    <p:sldLayoutId id="2147484065" r:id="rId8"/>
    <p:sldLayoutId id="2147484066" r:id="rId9"/>
    <p:sldLayoutId id="2147484067" r:id="rId10"/>
    <p:sldLayoutId id="2147484068" r:id="rId11"/>
    <p:sldLayoutId id="2147484069" r:id="rId12"/>
    <p:sldLayoutId id="2147484070" r:id="rId13"/>
    <p:sldLayoutId id="2147484071" r:id="rId14"/>
    <p:sldLayoutId id="2147484072" r:id="rId15"/>
    <p:sldLayoutId id="2147484073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6.e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8.e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7.e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5.emf"/><Relationship Id="rId5" Type="http://schemas.openxmlformats.org/officeDocument/2006/relationships/oleObject" Target="../embeddings/oleObject19.bin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2.wmf"/><Relationship Id="rId5" Type="http://schemas.openxmlformats.org/officeDocument/2006/relationships/oleObject" Target="../embeddings/oleObject20.bin"/><Relationship Id="rId4" Type="http://schemas.openxmlformats.org/officeDocument/2006/relationships/image" Target="../media/image33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1.emf"/><Relationship Id="rId5" Type="http://schemas.openxmlformats.org/officeDocument/2006/relationships/oleObject" Target="../embeddings/oleObject21.bin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openxmlformats.org/officeDocument/2006/relationships/image" Target="../media/image35.emf"/><Relationship Id="rId7" Type="http://schemas.openxmlformats.org/officeDocument/2006/relationships/image" Target="../media/image39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emf"/><Relationship Id="rId11" Type="http://schemas.openxmlformats.org/officeDocument/2006/relationships/image" Target="../media/image4.jpeg"/><Relationship Id="rId5" Type="http://schemas.openxmlformats.org/officeDocument/2006/relationships/image" Target="../media/image37.emf"/><Relationship Id="rId10" Type="http://schemas.openxmlformats.org/officeDocument/2006/relationships/image" Target="../media/image3.png"/><Relationship Id="rId4" Type="http://schemas.openxmlformats.org/officeDocument/2006/relationships/image" Target="../media/image36.emf"/><Relationship Id="rId9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9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eg"/><Relationship Id="rId11" Type="http://schemas.openxmlformats.org/officeDocument/2006/relationships/image" Target="../media/image4.jpeg"/><Relationship Id="rId5" Type="http://schemas.openxmlformats.org/officeDocument/2006/relationships/image" Target="../media/image49.jpeg"/><Relationship Id="rId10" Type="http://schemas.openxmlformats.org/officeDocument/2006/relationships/image" Target="../media/image3.pn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56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22.bin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58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kaldyrkaev.ia@ost-moscow.com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hyperlink" Target="http://www.ost-moscow.ru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17.emf"/><Relationship Id="rId18" Type="http://schemas.openxmlformats.org/officeDocument/2006/relationships/oleObject" Target="../embeddings/oleObject8.bin"/><Relationship Id="rId26" Type="http://schemas.openxmlformats.org/officeDocument/2006/relationships/image" Target="../media/image22.emf"/><Relationship Id="rId3" Type="http://schemas.openxmlformats.org/officeDocument/2006/relationships/notesSlide" Target="../notesSlides/notesSlide3.xml"/><Relationship Id="rId21" Type="http://schemas.openxmlformats.org/officeDocument/2006/relationships/oleObject" Target="../embeddings/oleObject11.bin"/><Relationship Id="rId7" Type="http://schemas.openxmlformats.org/officeDocument/2006/relationships/image" Target="../media/image14.emf"/><Relationship Id="rId12" Type="http://schemas.openxmlformats.org/officeDocument/2006/relationships/oleObject" Target="../embeddings/oleObject5.bin"/><Relationship Id="rId17" Type="http://schemas.openxmlformats.org/officeDocument/2006/relationships/image" Target="../media/image19.emf"/><Relationship Id="rId25" Type="http://schemas.openxmlformats.org/officeDocument/2006/relationships/oleObject" Target="../embeddings/oleObject13.bin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7.bin"/><Relationship Id="rId20" Type="http://schemas.openxmlformats.org/officeDocument/2006/relationships/oleObject" Target="../embeddings/oleObject10.bin"/><Relationship Id="rId29" Type="http://schemas.openxmlformats.org/officeDocument/2006/relationships/image" Target="../media/image3.png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6.emf"/><Relationship Id="rId24" Type="http://schemas.openxmlformats.org/officeDocument/2006/relationships/image" Target="../media/image21.emf"/><Relationship Id="rId5" Type="http://schemas.openxmlformats.org/officeDocument/2006/relationships/image" Target="../media/image13.emf"/><Relationship Id="rId15" Type="http://schemas.openxmlformats.org/officeDocument/2006/relationships/image" Target="../media/image18.emf"/><Relationship Id="rId23" Type="http://schemas.openxmlformats.org/officeDocument/2006/relationships/oleObject" Target="../embeddings/oleObject12.bin"/><Relationship Id="rId28" Type="http://schemas.openxmlformats.org/officeDocument/2006/relationships/image" Target="../media/image23.emf"/><Relationship Id="rId10" Type="http://schemas.openxmlformats.org/officeDocument/2006/relationships/oleObject" Target="../embeddings/oleObject4.bin"/><Relationship Id="rId19" Type="http://schemas.openxmlformats.org/officeDocument/2006/relationships/oleObject" Target="../embeddings/oleObject9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15.emf"/><Relationship Id="rId14" Type="http://schemas.openxmlformats.org/officeDocument/2006/relationships/oleObject" Target="../embeddings/oleObject6.bin"/><Relationship Id="rId22" Type="http://schemas.openxmlformats.org/officeDocument/2006/relationships/image" Target="../media/image20.wmf"/><Relationship Id="rId27" Type="http://schemas.openxmlformats.org/officeDocument/2006/relationships/oleObject" Target="../embeddings/oleObject14.bin"/><Relationship Id="rId30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0.w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2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6" name="Rectangle 8"/>
          <p:cNvSpPr>
            <a:spLocks noChangeArrowheads="1"/>
          </p:cNvSpPr>
          <p:nvPr/>
        </p:nvSpPr>
        <p:spPr bwMode="auto">
          <a:xfrm>
            <a:off x="2748427" y="1729312"/>
            <a:ext cx="6996074" cy="115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lIns="94439" tIns="47220" rIns="94439" bIns="47220" anchor="b" anchorCtr="1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3628" b="1" cap="all" dirty="0">
              <a:ln/>
              <a:effectLst>
                <a:outerShdw blurRad="19685" dist="12700" dir="5400000" algn="tl" rotWithShape="0">
                  <a:srgbClr val="CEB966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  <a:latin typeface="Arial" charset="0"/>
              <a:cs typeface="Arial" charset="0"/>
            </a:endParaRPr>
          </a:p>
        </p:txBody>
      </p:sp>
      <p:sp>
        <p:nvSpPr>
          <p:cNvPr id="78870" name="Rectangle 22"/>
          <p:cNvSpPr>
            <a:spLocks noChangeArrowheads="1"/>
          </p:cNvSpPr>
          <p:nvPr/>
        </p:nvSpPr>
        <p:spPr bwMode="auto">
          <a:xfrm>
            <a:off x="3657600" y="325381"/>
            <a:ext cx="8341403" cy="699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82790" tIns="41396" rIns="82790" bIns="41396" anchor="ctr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cap="all" dirty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rgbClr val="CEB966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Lucida Sans"/>
                <a:cs typeface="Arial" charset="0"/>
              </a:rPr>
              <a:t>Закрытое </a:t>
            </a:r>
            <a:r>
              <a:rPr lang="en-US" sz="2000" b="1" cap="all" dirty="0" err="1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rgbClr val="CEB966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Lucida Sans"/>
                <a:cs typeface="Times New Roman" pitchFamily="18" charset="0"/>
              </a:rPr>
              <a:t>акционерное</a:t>
            </a:r>
            <a:r>
              <a:rPr lang="en-US" sz="2000" b="1" cap="all" dirty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rgbClr val="CEB966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Lucida Sans"/>
                <a:cs typeface="Arial" charset="0"/>
              </a:rPr>
              <a:t> </a:t>
            </a:r>
            <a:r>
              <a:rPr lang="en-US" sz="2000" b="1" cap="all" dirty="0" err="1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rgbClr val="CEB966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Lucida Sans"/>
                <a:cs typeface="Arial" charset="0"/>
              </a:rPr>
              <a:t>общество</a:t>
            </a:r>
            <a:endParaRPr lang="en-US" sz="2000" b="1" cap="all" dirty="0">
              <a:ln/>
              <a:solidFill>
                <a:srgbClr val="002060"/>
              </a:solidFill>
              <a:effectLst>
                <a:outerShdw blurRad="19685" dist="12700" dir="5400000" algn="tl" rotWithShape="0">
                  <a:srgbClr val="CEB966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  <a:latin typeface="Lucida Sans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cap="all" dirty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rgbClr val="CEB966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Lucida Sans"/>
                <a:cs typeface="Arial" charset="0"/>
              </a:rPr>
              <a:t>    </a:t>
            </a:r>
            <a:r>
              <a:rPr lang="ru-RU" sz="2000" b="1" cap="all" dirty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rgbClr val="CEB966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anose="020B0604020202020204" pitchFamily="34" charset="0"/>
                <a:cs typeface="Arial" charset="0"/>
              </a:rPr>
              <a:t> «Ойл Сервис Технолоджи»</a:t>
            </a:r>
            <a:r>
              <a:rPr lang="en-US" sz="2000" b="1" cap="all" dirty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rgbClr val="CEB966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Lucida Sans"/>
                <a:cs typeface="Arial" charset="0"/>
              </a:rPr>
              <a:t> 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4070616" y="3404363"/>
            <a:ext cx="4351695" cy="805118"/>
          </a:xfrm>
          <a:prstGeom prst="rect">
            <a:avLst/>
          </a:prstGeom>
        </p:spPr>
        <p:txBody>
          <a:bodyPr vert="horz" lIns="47302" tIns="0" rIns="47302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5500" b="1" kern="1200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700" b="1">
                <a:solidFill>
                  <a:schemeClr val="tx1"/>
                </a:solidFill>
                <a:latin typeface="Lucida San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700" b="1">
                <a:solidFill>
                  <a:schemeClr val="tx1"/>
                </a:solidFill>
                <a:latin typeface="Lucida San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700" b="1">
                <a:solidFill>
                  <a:schemeClr val="tx1"/>
                </a:solidFill>
                <a:latin typeface="Lucida San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700" b="1">
                <a:solidFill>
                  <a:schemeClr val="tx1"/>
                </a:solidFill>
                <a:latin typeface="Lucida San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700" b="1">
                <a:solidFill>
                  <a:schemeClr val="tx1"/>
                </a:solidFill>
                <a:latin typeface="Lucida San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700" b="1">
                <a:solidFill>
                  <a:schemeClr val="tx1"/>
                </a:solidFill>
                <a:latin typeface="Lucida San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700" b="1">
                <a:solidFill>
                  <a:schemeClr val="tx1"/>
                </a:solidFill>
                <a:latin typeface="Lucida San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700" b="1">
                <a:solidFill>
                  <a:schemeClr val="tx1"/>
                </a:solidFill>
                <a:latin typeface="Lucida Sans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endParaRPr lang="ru-RU" sz="1633" dirty="0">
              <a:solidFill>
                <a:schemeClr val="tx1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486400" y="5735324"/>
            <a:ext cx="66979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АО «Ойл Сервис </a:t>
            </a:r>
            <a:r>
              <a:rPr lang="ru-RU" b="1" dirty="0" smtClean="0">
                <a:solidFill>
                  <a:schemeClr val="bg1"/>
                </a:solidFill>
              </a:rPr>
              <a:t>Технолоджи»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ул</a:t>
            </a:r>
            <a:r>
              <a:rPr lang="ru-RU" dirty="0">
                <a:solidFill>
                  <a:schemeClr val="bg1"/>
                </a:solidFill>
              </a:rPr>
              <a:t>. Малая Юшуньская, </a:t>
            </a:r>
            <a:r>
              <a:rPr lang="ru-RU" dirty="0" smtClean="0">
                <a:solidFill>
                  <a:schemeClr val="bg1"/>
                </a:solidFill>
              </a:rPr>
              <a:t>д.1</a:t>
            </a:r>
            <a:r>
              <a:rPr lang="ru-RU" dirty="0">
                <a:solidFill>
                  <a:schemeClr val="bg1"/>
                </a:solidFill>
              </a:rPr>
              <a:t>, корп. </a:t>
            </a:r>
            <a:r>
              <a:rPr lang="ru-RU" dirty="0" smtClean="0">
                <a:solidFill>
                  <a:schemeClr val="bg1"/>
                </a:solidFill>
              </a:rPr>
              <a:t>1 Москва</a:t>
            </a:r>
            <a:r>
              <a:rPr lang="ru-RU" dirty="0">
                <a:solidFill>
                  <a:schemeClr val="bg1"/>
                </a:solidFill>
              </a:rPr>
              <a:t>, 117303                                                                                                                                                                                           Тел</a:t>
            </a:r>
            <a:r>
              <a:rPr lang="de-DE" dirty="0">
                <a:solidFill>
                  <a:schemeClr val="bg1"/>
                </a:solidFill>
              </a:rPr>
              <a:t>.</a:t>
            </a:r>
            <a:r>
              <a:rPr lang="ru-RU" dirty="0">
                <a:solidFill>
                  <a:schemeClr val="bg1"/>
                </a:solidFill>
              </a:rPr>
              <a:t>/Факс</a:t>
            </a:r>
            <a:r>
              <a:rPr lang="de-DE" dirty="0">
                <a:solidFill>
                  <a:schemeClr val="bg1"/>
                </a:solidFill>
              </a:rPr>
              <a:t>: </a:t>
            </a:r>
            <a:r>
              <a:rPr lang="ru-RU" dirty="0" smtClean="0">
                <a:solidFill>
                  <a:schemeClr val="bg1"/>
                </a:solidFill>
              </a:rPr>
              <a:t>+7</a:t>
            </a:r>
            <a:r>
              <a:rPr lang="de-DE" dirty="0" smtClean="0">
                <a:solidFill>
                  <a:schemeClr val="bg1"/>
                </a:solidFill>
              </a:rPr>
              <a:t>(49</a:t>
            </a:r>
            <a:r>
              <a:rPr lang="ru-RU" dirty="0">
                <a:solidFill>
                  <a:schemeClr val="bg1"/>
                </a:solidFill>
              </a:rPr>
              <a:t>9</a:t>
            </a:r>
            <a:r>
              <a:rPr lang="de-DE" dirty="0">
                <a:solidFill>
                  <a:schemeClr val="bg1"/>
                </a:solidFill>
              </a:rPr>
              <a:t>) </a:t>
            </a:r>
            <a:r>
              <a:rPr lang="ru-RU" dirty="0" smtClean="0">
                <a:solidFill>
                  <a:schemeClr val="bg1"/>
                </a:solidFill>
              </a:rPr>
              <a:t>643-8269   Е</a:t>
            </a:r>
            <a:r>
              <a:rPr lang="de-DE" dirty="0">
                <a:solidFill>
                  <a:schemeClr val="bg1"/>
                </a:solidFill>
              </a:rPr>
              <a:t>-mail: office@ost-moscow.com</a:t>
            </a:r>
            <a:r>
              <a:rPr lang="ru-RU" dirty="0" smtClean="0">
                <a:solidFill>
                  <a:schemeClr val="bg1"/>
                </a:solidFill>
              </a:rPr>
              <a:t>                        </a:t>
            </a:r>
            <a:endParaRPr lang="ru-RU" dirty="0">
              <a:solidFill>
                <a:schemeClr val="bg1"/>
              </a:solidFill>
              <a:latin typeface="Century Gothic" pitchFamily="34" charset="0"/>
              <a:cs typeface="Arial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91928" y="12663"/>
            <a:ext cx="3507971" cy="584775"/>
            <a:chOff x="91928" y="12663"/>
            <a:chExt cx="3507971" cy="584775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91928" y="12663"/>
              <a:ext cx="350797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Lucida Sans"/>
                  <a:cs typeface="Times New Roman" pitchFamily="18" charset="0"/>
                </a:rPr>
                <a:t>   </a:t>
              </a:r>
              <a:r>
                <a:rPr lang="en-US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Lucida Sans"/>
                  <a:cs typeface="Times New Roman" pitchFamily="18" charset="0"/>
                </a:rPr>
                <a:t>Акционерное</a:t>
              </a:r>
              <a:r>
                <a:rPr lang="en-US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Lucida Sans"/>
                  <a:cs typeface="Arial" charset="0"/>
                </a:rPr>
                <a:t> Общество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Lucida Sans"/>
                  <a:cs typeface="Arial" charset="0"/>
                </a:rPr>
                <a:t>    </a:t>
              </a:r>
              <a:r>
                <a:rPr lang="ru-RU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Arial" panose="020B0604020202020204" pitchFamily="34" charset="0"/>
                  <a:cs typeface="Arial" charset="0"/>
                </a:rPr>
                <a:t> «Ойл Сервис Технолоджи»</a:t>
              </a:r>
              <a:r>
                <a:rPr lang="en-US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Lucida Sans"/>
                  <a:cs typeface="Arial" charset="0"/>
                </a:rPr>
                <a:t> </a:t>
              </a:r>
              <a:endParaRPr lang="en-US" sz="1600" b="1" dirty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rgbClr val="CEB966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Lucida Sans"/>
                <a:cs typeface="Arial" charset="0"/>
              </a:endParaRPr>
            </a:p>
          </p:txBody>
        </p:sp>
        <p:pic>
          <p:nvPicPr>
            <p:cNvPr id="9" name="Picture 13" descr="C:\Users\Igor\Desktop\LOGO_0.bmp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928" y="54525"/>
              <a:ext cx="501052" cy="501052"/>
            </a:xfrm>
            <a:prstGeom prst="rect">
              <a:avLst/>
            </a:prstGeom>
            <a:blipFill>
              <a:blip r:embed="rId5" cstate="print"/>
              <a:tile tx="0" ty="0" sx="100000" sy="100000" flip="none" algn="tl"/>
            </a:blipFill>
            <a:effectLst>
              <a:outerShdw blurRad="546100" dir="3780000" sx="98000" sy="98000" algn="ctr" rotWithShape="0">
                <a:srgbClr val="000000">
                  <a:alpha val="38000"/>
                </a:srgbClr>
              </a:outerShdw>
            </a:effectLst>
            <a:scene3d>
              <a:camera prst="orthographicFront"/>
              <a:lightRig rig="threePt" dir="t"/>
            </a:scene3d>
            <a:sp3d extrusionH="107950" prstMaterial="dkEdge">
              <a:bevelT/>
              <a:extrusionClr>
                <a:schemeClr val="accent3"/>
              </a:extrusionClr>
            </a:sp3d>
          </p:spPr>
        </p:pic>
      </p:grpSp>
    </p:spTree>
    <p:extLst>
      <p:ext uri="{BB962C8B-B14F-4D97-AF65-F5344CB8AC3E}">
        <p14:creationId xmlns:p14="http://schemas.microsoft.com/office/powerpoint/2010/main" val="19725260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88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88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8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01853" y="1837633"/>
            <a:ext cx="7475051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u="sng" dirty="0" smtClean="0">
                <a:solidFill>
                  <a:srgbClr val="000099"/>
                </a:solidFill>
              </a:rPr>
              <a:t>ПАО </a:t>
            </a:r>
            <a:r>
              <a:rPr lang="ru-RU" sz="2800" b="1" u="sng" dirty="0">
                <a:solidFill>
                  <a:srgbClr val="000099"/>
                </a:solidFill>
              </a:rPr>
              <a:t>«Газпром нефть»</a:t>
            </a:r>
            <a:r>
              <a:rPr lang="ru-RU" sz="2800" b="1" dirty="0">
                <a:solidFill>
                  <a:srgbClr val="000099"/>
                </a:solidFill>
              </a:rPr>
              <a:t> </a:t>
            </a:r>
            <a:r>
              <a:rPr lang="ru-RU" sz="2800" b="1" dirty="0" smtClean="0">
                <a:solidFill>
                  <a:srgbClr val="000099"/>
                </a:solidFill>
              </a:rPr>
              <a:t> </a:t>
            </a:r>
            <a:r>
              <a:rPr lang="ru-RU" sz="2400" b="1" dirty="0" smtClean="0">
                <a:solidFill>
                  <a:srgbClr val="000099"/>
                </a:solidFill>
              </a:rPr>
              <a:t>2014 - 2019</a:t>
            </a:r>
            <a:endParaRPr lang="ru-RU" sz="2400" b="1" dirty="0">
              <a:solidFill>
                <a:srgbClr val="000099"/>
              </a:solidFill>
            </a:endParaRPr>
          </a:p>
          <a:p>
            <a:endParaRPr lang="ru-RU" sz="2400" dirty="0" smtClean="0">
              <a:solidFill>
                <a:srgbClr val="7030A0"/>
              </a:solidFill>
            </a:endParaRPr>
          </a:p>
          <a:p>
            <a:r>
              <a:rPr lang="ru-RU" sz="2400" b="1" dirty="0"/>
              <a:t>ОАО «ГПН-Ноябрьскнефтегаз</a:t>
            </a:r>
            <a:r>
              <a:rPr lang="ru-RU" sz="2400" b="1" dirty="0" smtClean="0"/>
              <a:t>»</a:t>
            </a:r>
          </a:p>
          <a:p>
            <a:r>
              <a:rPr lang="ru-RU" sz="2400" b="1" dirty="0"/>
              <a:t>ОАО «ГПН-Новый порт</a:t>
            </a:r>
            <a:r>
              <a:rPr lang="ru-RU" sz="2400" b="1" dirty="0" smtClean="0"/>
              <a:t>»</a:t>
            </a:r>
          </a:p>
          <a:p>
            <a:r>
              <a:rPr lang="ru-RU" sz="2400" b="1" dirty="0"/>
              <a:t>ООО «ГПН – </a:t>
            </a:r>
            <a:r>
              <a:rPr lang="ru-RU" sz="2400" b="1" dirty="0" smtClean="0"/>
              <a:t>Хантос»</a:t>
            </a:r>
          </a:p>
          <a:p>
            <a:r>
              <a:rPr lang="ru-RU" sz="2400" b="1" dirty="0" smtClean="0"/>
              <a:t>ОАО «Славнефть-Мегионнефтегаз»</a:t>
            </a:r>
          </a:p>
          <a:p>
            <a:r>
              <a:rPr lang="ru-RU" dirty="0" smtClean="0"/>
              <a:t>- буровой супервайзинг;</a:t>
            </a:r>
          </a:p>
          <a:p>
            <a:pPr marL="142546" indent="0">
              <a:buNone/>
            </a:pPr>
            <a:r>
              <a:rPr lang="ru-RU" dirty="0" smtClean="0"/>
              <a:t>- супервайзинг технического предела;</a:t>
            </a:r>
          </a:p>
          <a:p>
            <a:pPr marL="142546" indent="0">
              <a:buNone/>
            </a:pPr>
            <a:r>
              <a:rPr lang="ru-RU" dirty="0" smtClean="0"/>
              <a:t>- </a:t>
            </a:r>
            <a:r>
              <a:rPr lang="ru-RU" dirty="0"/>
              <a:t>супервайзинг по промышленной, экологической     безопасности, охране труда и гражданской защите;</a:t>
            </a:r>
          </a:p>
          <a:p>
            <a:pPr marL="142546" lvl="0" indent="0">
              <a:buNone/>
            </a:pPr>
            <a:endParaRPr lang="ru-RU" sz="2400" dirty="0">
              <a:solidFill>
                <a:srgbClr val="7030A0"/>
              </a:solidFill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76904" y="1837633"/>
            <a:ext cx="4011263" cy="4124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1183329"/>
              </p:ext>
            </p:extLst>
          </p:nvPr>
        </p:nvGraphicFramePr>
        <p:xfrm>
          <a:off x="10357338" y="1837633"/>
          <a:ext cx="1530829" cy="21682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32" name="Acrobat Document" r:id="rId5" imgW="4533723" imgH="6415677" progId="Acrobat.Document.DC">
                  <p:embed/>
                </p:oleObj>
              </mc:Choice>
              <mc:Fallback>
                <p:oleObj name="Acrobat Document" r:id="rId5" imgW="4533723" imgH="6415677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357338" y="1837633"/>
                        <a:ext cx="1530829" cy="21682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764081" y="6488668"/>
            <a:ext cx="30267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>
                <a:solidFill>
                  <a:schemeClr val="bg1">
                    <a:lumMod val="65000"/>
                  </a:schemeClr>
                </a:solidFill>
              </a:rPr>
              <a:t>*документы можно просмотреть в формате </a:t>
            </a: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PDF</a:t>
            </a:r>
            <a:endParaRPr lang="ru-RU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91928" y="12663"/>
            <a:ext cx="3507971" cy="584775"/>
            <a:chOff x="91928" y="12663"/>
            <a:chExt cx="3507971" cy="584775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91928" y="12663"/>
              <a:ext cx="350797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Lucida Sans"/>
                  <a:cs typeface="Times New Roman" pitchFamily="18" charset="0"/>
                </a:rPr>
                <a:t>   </a:t>
              </a:r>
              <a:r>
                <a:rPr lang="en-US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Lucida Sans"/>
                  <a:cs typeface="Times New Roman" pitchFamily="18" charset="0"/>
                </a:rPr>
                <a:t>Акционерное</a:t>
              </a:r>
              <a:r>
                <a:rPr lang="en-US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Lucida Sans"/>
                  <a:cs typeface="Arial" charset="0"/>
                </a:rPr>
                <a:t> Общество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Lucida Sans"/>
                  <a:cs typeface="Arial" charset="0"/>
                </a:rPr>
                <a:t>    </a:t>
              </a:r>
              <a:r>
                <a:rPr lang="ru-RU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Arial" panose="020B0604020202020204" pitchFamily="34" charset="0"/>
                  <a:cs typeface="Arial" charset="0"/>
                </a:rPr>
                <a:t> «Ойл Сервис Технолоджи»</a:t>
              </a:r>
              <a:r>
                <a:rPr lang="en-US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Lucida Sans"/>
                  <a:cs typeface="Arial" charset="0"/>
                </a:rPr>
                <a:t> </a:t>
              </a:r>
              <a:endParaRPr lang="en-US" sz="1600" b="1" dirty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rgbClr val="CEB966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Lucida Sans"/>
                <a:cs typeface="Arial" charset="0"/>
              </a:endParaRPr>
            </a:p>
          </p:txBody>
        </p:sp>
        <p:pic>
          <p:nvPicPr>
            <p:cNvPr id="10" name="Picture 13" descr="C:\Users\Igor\Desktop\LOGO_0.bmp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928" y="54525"/>
              <a:ext cx="501052" cy="501052"/>
            </a:xfrm>
            <a:prstGeom prst="rect">
              <a:avLst/>
            </a:prstGeom>
            <a:blipFill>
              <a:blip r:embed="rId8" cstate="print"/>
              <a:tile tx="0" ty="0" sx="100000" sy="100000" flip="none" algn="tl"/>
            </a:blipFill>
            <a:effectLst>
              <a:outerShdw blurRad="546100" dir="3780000" sx="98000" sy="98000" algn="ctr" rotWithShape="0">
                <a:srgbClr val="000000">
                  <a:alpha val="38000"/>
                </a:srgbClr>
              </a:outerShdw>
            </a:effectLst>
            <a:scene3d>
              <a:camera prst="orthographicFront"/>
              <a:lightRig rig="threePt" dir="t"/>
            </a:scene3d>
            <a:sp3d extrusionH="107950" prstMaterial="dkEdge">
              <a:bevelT/>
              <a:extrusionClr>
                <a:schemeClr val="accent3"/>
              </a:extrusionClr>
            </a:sp3d>
          </p:spPr>
        </p:pic>
      </p:grpSp>
    </p:spTree>
    <p:extLst>
      <p:ext uri="{BB962C8B-B14F-4D97-AF65-F5344CB8AC3E}">
        <p14:creationId xmlns:p14="http://schemas.microsoft.com/office/powerpoint/2010/main" val="118645255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2602" y="1546708"/>
            <a:ext cx="7457803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0099"/>
                </a:solidFill>
              </a:rPr>
              <a:t>        </a:t>
            </a:r>
            <a:r>
              <a:rPr lang="ru-RU" sz="2800" b="1" u="sng" dirty="0" smtClean="0">
                <a:solidFill>
                  <a:srgbClr val="000099"/>
                </a:solidFill>
              </a:rPr>
              <a:t>ПАО </a:t>
            </a:r>
            <a:r>
              <a:rPr lang="ru-RU" sz="2800" b="1" u="sng" dirty="0">
                <a:solidFill>
                  <a:srgbClr val="000099"/>
                </a:solidFill>
              </a:rPr>
              <a:t>«Газпром нефть»</a:t>
            </a:r>
            <a:r>
              <a:rPr lang="ru-RU" sz="2400" dirty="0">
                <a:solidFill>
                  <a:srgbClr val="000099"/>
                </a:solidFill>
              </a:rPr>
              <a:t>  </a:t>
            </a:r>
            <a:r>
              <a:rPr lang="ru-RU" sz="2400" b="1" dirty="0" smtClean="0">
                <a:solidFill>
                  <a:srgbClr val="000099"/>
                </a:solidFill>
              </a:rPr>
              <a:t>2017</a:t>
            </a:r>
            <a:r>
              <a:rPr lang="en-US" sz="2400" b="1" dirty="0" smtClean="0">
                <a:solidFill>
                  <a:srgbClr val="000099"/>
                </a:solidFill>
              </a:rPr>
              <a:t>-2020</a:t>
            </a:r>
            <a:r>
              <a:rPr lang="ru-RU" sz="2400" b="1" dirty="0" smtClean="0">
                <a:solidFill>
                  <a:srgbClr val="000099"/>
                </a:solidFill>
              </a:rPr>
              <a:t> г</a:t>
            </a:r>
            <a:endParaRPr lang="ru-RU" sz="2400" b="1" dirty="0">
              <a:solidFill>
                <a:srgbClr val="000099"/>
              </a:solidFill>
            </a:endParaRPr>
          </a:p>
          <a:p>
            <a:endParaRPr lang="ru-RU" sz="2400" dirty="0" smtClean="0">
              <a:solidFill>
                <a:srgbClr val="7030A0"/>
              </a:solidFill>
            </a:endParaRPr>
          </a:p>
          <a:p>
            <a:r>
              <a:rPr lang="ru-RU" sz="2400" b="1" dirty="0">
                <a:ea typeface="Times New Roman" panose="02020603050405020304" pitchFamily="18" charset="0"/>
              </a:rPr>
              <a:t> </a:t>
            </a:r>
            <a:r>
              <a:rPr lang="ru-RU" sz="2400" b="1" dirty="0" smtClean="0">
                <a:ea typeface="Times New Roman" panose="02020603050405020304" pitchFamily="18" charset="0"/>
              </a:rPr>
              <a:t>ООО </a:t>
            </a:r>
            <a:r>
              <a:rPr lang="ru-RU" sz="2400" b="1" dirty="0">
                <a:ea typeface="Times New Roman" panose="02020603050405020304" pitchFamily="18" charset="0"/>
              </a:rPr>
              <a:t>«Газпромнефть-Сахалин</a:t>
            </a:r>
            <a:r>
              <a:rPr lang="ru-RU" sz="2400" b="1" dirty="0" smtClean="0">
                <a:ea typeface="Times New Roman" panose="02020603050405020304" pitchFamily="18" charset="0"/>
              </a:rPr>
              <a:t>»</a:t>
            </a:r>
            <a:r>
              <a:rPr lang="ru-RU" sz="2400" b="1" dirty="0" smtClean="0"/>
              <a:t> </a:t>
            </a:r>
          </a:p>
          <a:p>
            <a:endParaRPr lang="ru-RU" sz="2400" dirty="0"/>
          </a:p>
          <a:p>
            <a:pPr marL="142546" indent="0"/>
            <a:r>
              <a:rPr lang="ru-RU" dirty="0" smtClean="0"/>
              <a:t>Услуги </a:t>
            </a:r>
            <a:r>
              <a:rPr lang="ru-RU" dirty="0"/>
              <a:t>технологического  контроля при </a:t>
            </a:r>
            <a:r>
              <a:rPr lang="ru-RU" dirty="0" smtClean="0"/>
              <a:t>проведении </a:t>
            </a:r>
            <a:r>
              <a:rPr lang="ru-RU" dirty="0"/>
              <a:t>геологоразведочных работ – строительстве </a:t>
            </a:r>
            <a:endParaRPr lang="ru-RU" dirty="0" smtClean="0"/>
          </a:p>
          <a:p>
            <a:pPr marL="142546" indent="0"/>
            <a:r>
              <a:rPr lang="ru-RU" dirty="0" smtClean="0"/>
              <a:t>поисково-оценочной скважин </a:t>
            </a:r>
            <a:r>
              <a:rPr lang="ru-RU" dirty="0"/>
              <a:t>Аяшской </a:t>
            </a:r>
            <a:r>
              <a:rPr lang="ru-RU" dirty="0" smtClean="0"/>
              <a:t>площади </a:t>
            </a:r>
          </a:p>
          <a:p>
            <a:pPr marL="142546" indent="0"/>
            <a:r>
              <a:rPr lang="ru-RU" dirty="0" smtClean="0"/>
              <a:t>в </a:t>
            </a:r>
            <a:r>
              <a:rPr lang="ru-RU" dirty="0"/>
              <a:t>акватории Охотского моря </a:t>
            </a:r>
            <a:r>
              <a:rPr lang="ru-RU" dirty="0" smtClean="0"/>
              <a:t>Аяшского ЛУ </a:t>
            </a:r>
            <a:r>
              <a:rPr lang="ru-RU" dirty="0"/>
              <a:t>о.Сахалин</a:t>
            </a:r>
            <a:r>
              <a:rPr lang="ru-RU" dirty="0" smtClean="0"/>
              <a:t>:</a:t>
            </a:r>
          </a:p>
          <a:p>
            <a:pPr marL="142546" indent="0"/>
            <a:endParaRPr lang="ru-RU" dirty="0"/>
          </a:p>
          <a:p>
            <a:pPr marL="142546" indent="0">
              <a:buNone/>
            </a:pPr>
            <a:r>
              <a:rPr lang="ru-RU" dirty="0"/>
              <a:t>- буровой супервайзинг;</a:t>
            </a:r>
          </a:p>
          <a:p>
            <a:pPr marL="142546" indent="0">
              <a:buNone/>
            </a:pPr>
            <a:r>
              <a:rPr lang="ru-RU" dirty="0"/>
              <a:t>- супервайзинг испытания скважины;</a:t>
            </a:r>
          </a:p>
          <a:p>
            <a:pPr marL="142546" indent="0">
              <a:buNone/>
            </a:pPr>
            <a:r>
              <a:rPr lang="ru-RU" dirty="0"/>
              <a:t>- геологический  супервайзинг</a:t>
            </a:r>
            <a:r>
              <a:rPr lang="ru-RU" dirty="0" smtClean="0"/>
              <a:t>;</a:t>
            </a:r>
            <a:endParaRPr lang="ru-RU" dirty="0"/>
          </a:p>
          <a:p>
            <a:pPr marL="142546" indent="0">
              <a:buNone/>
            </a:pPr>
            <a:r>
              <a:rPr lang="ru-RU" dirty="0"/>
              <a:t>- супервайзинг по промышленной, экологической </a:t>
            </a:r>
            <a:r>
              <a:rPr lang="ru-RU" dirty="0" smtClean="0"/>
              <a:t>    безопасности</a:t>
            </a:r>
            <a:r>
              <a:rPr lang="ru-RU" dirty="0"/>
              <a:t>, охране труда и гражданской защите;</a:t>
            </a:r>
          </a:p>
          <a:p>
            <a:pPr marL="142546" lvl="0" indent="0">
              <a:buNone/>
            </a:pPr>
            <a:r>
              <a:rPr lang="ru-RU" dirty="0">
                <a:solidFill>
                  <a:prstClr val="white"/>
                </a:solidFill>
              </a:rPr>
              <a:t>- </a:t>
            </a:r>
            <a:r>
              <a:rPr lang="ru-RU" dirty="0"/>
              <a:t>логистический</a:t>
            </a:r>
            <a:r>
              <a:rPr lang="ru-RU" dirty="0">
                <a:solidFill>
                  <a:prstClr val="white"/>
                </a:solidFill>
              </a:rPr>
              <a:t> </a:t>
            </a:r>
            <a:r>
              <a:rPr lang="ru-RU" sz="2000" dirty="0" smtClean="0">
                <a:solidFill>
                  <a:prstClr val="white"/>
                </a:solidFill>
              </a:rPr>
              <a:t>супервайзинг.</a:t>
            </a:r>
            <a:endParaRPr lang="ru-RU" sz="2000" dirty="0">
              <a:solidFill>
                <a:srgbClr val="7030A0"/>
              </a:solidFill>
            </a:endParaRP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405" y="1546707"/>
            <a:ext cx="4144895" cy="4708981"/>
          </a:xfrm>
          <a:prstGeom prst="rect">
            <a:avLst/>
          </a:prstGeom>
        </p:spPr>
      </p:pic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2442250"/>
              </p:ext>
            </p:extLst>
          </p:nvPr>
        </p:nvGraphicFramePr>
        <p:xfrm>
          <a:off x="7780405" y="1546708"/>
          <a:ext cx="1662533" cy="23060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5" name="Acrobat Document" r:id="rId5" imgW="4663440" imgH="7680818" progId="Acrobat.Document.DC">
                  <p:embed/>
                </p:oleObj>
              </mc:Choice>
              <mc:Fallback>
                <p:oleObj name="Acrobat Document" r:id="rId5" imgW="4663440" imgH="7680818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780405" y="1546708"/>
                        <a:ext cx="1662533" cy="23060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764081" y="6488668"/>
            <a:ext cx="30267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>
                <a:solidFill>
                  <a:schemeClr val="bg1">
                    <a:lumMod val="65000"/>
                  </a:schemeClr>
                </a:solidFill>
              </a:rPr>
              <a:t>*документы можно просмотреть в формате </a:t>
            </a: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PDF</a:t>
            </a:r>
            <a:endParaRPr lang="ru-RU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91928" y="12663"/>
            <a:ext cx="3507971" cy="584775"/>
            <a:chOff x="91928" y="12663"/>
            <a:chExt cx="3507971" cy="584775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91928" y="12663"/>
              <a:ext cx="350797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Lucida Sans"/>
                  <a:cs typeface="Times New Roman" pitchFamily="18" charset="0"/>
                </a:rPr>
                <a:t>   </a:t>
              </a:r>
              <a:r>
                <a:rPr lang="en-US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Lucida Sans"/>
                  <a:cs typeface="Times New Roman" pitchFamily="18" charset="0"/>
                </a:rPr>
                <a:t>Акционерное</a:t>
              </a:r>
              <a:r>
                <a:rPr lang="en-US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Lucida Sans"/>
                  <a:cs typeface="Arial" charset="0"/>
                </a:rPr>
                <a:t> Общество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Lucida Sans"/>
                  <a:cs typeface="Arial" charset="0"/>
                </a:rPr>
                <a:t>    </a:t>
              </a:r>
              <a:r>
                <a:rPr lang="ru-RU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Arial" panose="020B0604020202020204" pitchFamily="34" charset="0"/>
                  <a:cs typeface="Arial" charset="0"/>
                </a:rPr>
                <a:t> «Ойл Сервис Технолоджи»</a:t>
              </a:r>
              <a:r>
                <a:rPr lang="en-US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Lucida Sans"/>
                  <a:cs typeface="Arial" charset="0"/>
                </a:rPr>
                <a:t> </a:t>
              </a:r>
              <a:endParaRPr lang="en-US" sz="1600" b="1" dirty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rgbClr val="CEB966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Lucida Sans"/>
                <a:cs typeface="Arial" charset="0"/>
              </a:endParaRPr>
            </a:p>
          </p:txBody>
        </p:sp>
        <p:pic>
          <p:nvPicPr>
            <p:cNvPr id="10" name="Picture 13" descr="C:\Users\Igor\Desktop\LOGO_0.bmp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928" y="54525"/>
              <a:ext cx="501052" cy="501052"/>
            </a:xfrm>
            <a:prstGeom prst="rect">
              <a:avLst/>
            </a:prstGeom>
            <a:blipFill>
              <a:blip r:embed="rId8" cstate="print"/>
              <a:tile tx="0" ty="0" sx="100000" sy="100000" flip="none" algn="tl"/>
            </a:blipFill>
            <a:effectLst>
              <a:outerShdw blurRad="546100" dir="3780000" sx="98000" sy="98000" algn="ctr" rotWithShape="0">
                <a:srgbClr val="000000">
                  <a:alpha val="38000"/>
                </a:srgbClr>
              </a:outerShdw>
            </a:effectLst>
            <a:scene3d>
              <a:camera prst="orthographicFront"/>
              <a:lightRig rig="threePt" dir="t"/>
            </a:scene3d>
            <a:sp3d extrusionH="107950" prstMaterial="dkEdge">
              <a:bevelT/>
              <a:extrusionClr>
                <a:schemeClr val="accent3"/>
              </a:extrusionClr>
            </a:sp3d>
          </p:spPr>
        </p:pic>
      </p:grpSp>
    </p:spTree>
    <p:extLst>
      <p:ext uri="{BB962C8B-B14F-4D97-AF65-F5344CB8AC3E}">
        <p14:creationId xmlns:p14="http://schemas.microsoft.com/office/powerpoint/2010/main" val="15162667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9125" y="1338440"/>
            <a:ext cx="693263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0099"/>
                </a:solidFill>
              </a:rPr>
              <a:t>    </a:t>
            </a:r>
            <a:r>
              <a:rPr lang="ru-RU" sz="2800" b="1" u="sng" dirty="0" smtClean="0">
                <a:solidFill>
                  <a:srgbClr val="000099"/>
                </a:solidFill>
              </a:rPr>
              <a:t>ПАО </a:t>
            </a:r>
            <a:r>
              <a:rPr lang="ru-RU" sz="2800" b="1" u="sng" dirty="0">
                <a:solidFill>
                  <a:srgbClr val="000099"/>
                </a:solidFill>
              </a:rPr>
              <a:t>«НК «Роснефть»</a:t>
            </a:r>
            <a:r>
              <a:rPr lang="ru-RU" sz="2400" dirty="0">
                <a:solidFill>
                  <a:srgbClr val="000099"/>
                </a:solidFill>
              </a:rPr>
              <a:t>  </a:t>
            </a:r>
            <a:r>
              <a:rPr lang="ru-RU" sz="2400" b="1" dirty="0" smtClean="0">
                <a:solidFill>
                  <a:srgbClr val="000099"/>
                </a:solidFill>
              </a:rPr>
              <a:t>2010 – 2019 г</a:t>
            </a:r>
            <a:endParaRPr lang="ru-RU" sz="2400" b="1" dirty="0">
              <a:solidFill>
                <a:srgbClr val="000099"/>
              </a:solidFill>
            </a:endParaRPr>
          </a:p>
          <a:p>
            <a:endParaRPr lang="ru-RU" sz="2000" dirty="0" smtClean="0">
              <a:solidFill>
                <a:srgbClr val="7030A0"/>
              </a:solidFill>
            </a:endParaRPr>
          </a:p>
          <a:p>
            <a:r>
              <a:rPr lang="ru-RU" sz="2000" b="1" dirty="0" smtClean="0"/>
              <a:t>ООО </a:t>
            </a:r>
            <a:r>
              <a:rPr lang="ru-RU" sz="2000" b="1" dirty="0"/>
              <a:t>«РН-</a:t>
            </a:r>
            <a:r>
              <a:rPr lang="ru-RU" sz="2000" b="1" dirty="0" err="1"/>
              <a:t>Сахалинморнефтегаз</a:t>
            </a:r>
            <a:r>
              <a:rPr lang="ru-RU" sz="2000" b="1" dirty="0"/>
              <a:t>» </a:t>
            </a:r>
            <a:endParaRPr lang="ru-RU" sz="2000" b="1" dirty="0" smtClean="0"/>
          </a:p>
          <a:p>
            <a:r>
              <a:rPr lang="ru-RU" sz="2000" dirty="0" smtClean="0"/>
              <a:t> Эксплуатационные </a:t>
            </a:r>
            <a:r>
              <a:rPr lang="ru-RU" sz="2000" dirty="0"/>
              <a:t>скважины на шельф </a:t>
            </a:r>
            <a:endParaRPr lang="ru-RU" sz="2000" dirty="0" smtClean="0"/>
          </a:p>
          <a:p>
            <a:r>
              <a:rPr lang="ru-RU" sz="2000" dirty="0" smtClean="0"/>
              <a:t>(</a:t>
            </a:r>
            <a:r>
              <a:rPr lang="ru-RU" sz="2000" dirty="0" err="1"/>
              <a:t>Одопту</a:t>
            </a:r>
            <a:r>
              <a:rPr lang="ru-RU" sz="2000" dirty="0"/>
              <a:t>-море) длиной по стволу </a:t>
            </a:r>
            <a:r>
              <a:rPr lang="ru-RU" sz="2000" dirty="0" smtClean="0"/>
              <a:t> 8120 м </a:t>
            </a:r>
            <a:r>
              <a:rPr lang="ru-RU" sz="2000" dirty="0"/>
              <a:t>и </a:t>
            </a:r>
            <a:r>
              <a:rPr lang="ru-RU" sz="2000" dirty="0" smtClean="0"/>
              <a:t>  </a:t>
            </a:r>
          </a:p>
          <a:p>
            <a:r>
              <a:rPr lang="ru-RU" sz="2000" dirty="0" smtClean="0"/>
              <a:t> отходом </a:t>
            </a:r>
            <a:r>
              <a:rPr lang="ru-RU" sz="2000" dirty="0"/>
              <a:t>от вертикали </a:t>
            </a:r>
            <a:r>
              <a:rPr lang="ru-RU" sz="2000" dirty="0" smtClean="0"/>
              <a:t> </a:t>
            </a:r>
            <a:r>
              <a:rPr lang="ru-RU" sz="2000" dirty="0"/>
              <a:t>7000 </a:t>
            </a:r>
            <a:r>
              <a:rPr lang="ru-RU" sz="2000" dirty="0" smtClean="0"/>
              <a:t>м</a:t>
            </a:r>
          </a:p>
          <a:p>
            <a:endParaRPr lang="ru-RU" sz="2000" u="sng" dirty="0" smtClean="0"/>
          </a:p>
          <a:p>
            <a:r>
              <a:rPr lang="ru-RU" sz="2000" b="1" dirty="0" smtClean="0"/>
              <a:t>ООО </a:t>
            </a:r>
            <a:r>
              <a:rPr lang="ru-RU" sz="2000" b="1" dirty="0"/>
              <a:t>«РН-</a:t>
            </a:r>
            <a:r>
              <a:rPr lang="ru-RU" sz="2000" b="1" dirty="0" err="1"/>
              <a:t>Пурнефтегаз</a:t>
            </a:r>
            <a:r>
              <a:rPr lang="ru-RU" sz="2000" b="1" dirty="0"/>
              <a:t>» </a:t>
            </a:r>
            <a:endParaRPr lang="ru-RU" sz="2000" b="1" dirty="0" smtClean="0"/>
          </a:p>
          <a:p>
            <a:endParaRPr lang="ru-RU" sz="2000" b="1" dirty="0" smtClean="0"/>
          </a:p>
          <a:p>
            <a:r>
              <a:rPr lang="ru-RU" sz="2000" b="1" dirty="0" smtClean="0"/>
              <a:t>АО «РОСПАН ИНТЕРНЕШНЛ»</a:t>
            </a:r>
          </a:p>
          <a:p>
            <a:r>
              <a:rPr lang="ru-RU" sz="2000" dirty="0" smtClean="0"/>
              <a:t>Оказание </a:t>
            </a:r>
            <a:r>
              <a:rPr lang="ru-RU" sz="2000" dirty="0"/>
              <a:t>супервайзерских услуг при строительстве и реконструкции, </a:t>
            </a:r>
            <a:r>
              <a:rPr lang="ru-RU" sz="2000" dirty="0" smtClean="0"/>
              <a:t>бурении,  </a:t>
            </a:r>
            <a:r>
              <a:rPr lang="ru-RU" sz="2000" dirty="0"/>
              <a:t>зарезке вторых </a:t>
            </a:r>
            <a:r>
              <a:rPr lang="ru-RU" sz="2000" dirty="0" smtClean="0"/>
              <a:t>стволов, </a:t>
            </a:r>
            <a:r>
              <a:rPr lang="ru-RU" sz="2000" dirty="0"/>
              <a:t>углублении </a:t>
            </a:r>
            <a:r>
              <a:rPr lang="ru-RU" sz="2000" dirty="0" smtClean="0"/>
              <a:t>скважин, </a:t>
            </a:r>
            <a:r>
              <a:rPr lang="ru-RU" sz="2000" dirty="0"/>
              <a:t>капитальном ремонте </a:t>
            </a:r>
            <a:r>
              <a:rPr lang="ru-RU" sz="2000" dirty="0" smtClean="0"/>
              <a:t>скважин.</a:t>
            </a:r>
            <a:endParaRPr lang="ru-RU" sz="2000" dirty="0"/>
          </a:p>
          <a:p>
            <a:r>
              <a:rPr lang="ru-RU" sz="2000" b="1" u="sng" dirty="0" smtClean="0"/>
              <a:t>Скважины </a:t>
            </a:r>
            <a:r>
              <a:rPr lang="ru-RU" sz="2000" b="1" u="sng" dirty="0"/>
              <a:t>с АВПД</a:t>
            </a:r>
            <a:r>
              <a:rPr lang="ru-RU" sz="2000" b="1" dirty="0"/>
              <a:t>.</a:t>
            </a:r>
            <a:endParaRPr lang="ru-RU" sz="2000" b="1" u="sng" dirty="0"/>
          </a:p>
          <a:p>
            <a:endParaRPr lang="ru-RU" sz="2400" dirty="0">
              <a:solidFill>
                <a:srgbClr val="7030A0"/>
              </a:solidFill>
            </a:endParaRP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1759" y="1338441"/>
            <a:ext cx="4241995" cy="4832092"/>
          </a:xfrm>
          <a:prstGeom prst="rect">
            <a:avLst/>
          </a:prstGeom>
        </p:spPr>
      </p:pic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8861228"/>
              </p:ext>
            </p:extLst>
          </p:nvPr>
        </p:nvGraphicFramePr>
        <p:xfrm>
          <a:off x="7551759" y="1338439"/>
          <a:ext cx="1847218" cy="26136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02" name="Acrobat Document" r:id="rId5" imgW="4533723" imgH="6415677" progId="Acrobat.Document.DC">
                  <p:embed/>
                </p:oleObj>
              </mc:Choice>
              <mc:Fallback>
                <p:oleObj name="Acrobat Document" r:id="rId5" imgW="4533723" imgH="6415677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551759" y="1338439"/>
                        <a:ext cx="1847218" cy="26136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764081" y="6488668"/>
            <a:ext cx="30267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>
                <a:solidFill>
                  <a:schemeClr val="bg1">
                    <a:lumMod val="65000"/>
                  </a:schemeClr>
                </a:solidFill>
              </a:rPr>
              <a:t>*документы можно просмотреть в формате </a:t>
            </a: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PDF</a:t>
            </a:r>
            <a:endParaRPr lang="ru-RU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91928" y="12663"/>
            <a:ext cx="3507971" cy="584775"/>
            <a:chOff x="91928" y="12663"/>
            <a:chExt cx="3507971" cy="584775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91928" y="12663"/>
              <a:ext cx="350797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Lucida Sans"/>
                  <a:cs typeface="Times New Roman" pitchFamily="18" charset="0"/>
                </a:rPr>
                <a:t>   </a:t>
              </a:r>
              <a:r>
                <a:rPr lang="en-US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Lucida Sans"/>
                  <a:cs typeface="Times New Roman" pitchFamily="18" charset="0"/>
                </a:rPr>
                <a:t>Акционерное</a:t>
              </a:r>
              <a:r>
                <a:rPr lang="en-US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Lucida Sans"/>
                  <a:cs typeface="Arial" charset="0"/>
                </a:rPr>
                <a:t> Общество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Lucida Sans"/>
                  <a:cs typeface="Arial" charset="0"/>
                </a:rPr>
                <a:t>    </a:t>
              </a:r>
              <a:r>
                <a:rPr lang="ru-RU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Arial" panose="020B0604020202020204" pitchFamily="34" charset="0"/>
                  <a:cs typeface="Arial" charset="0"/>
                </a:rPr>
                <a:t> «Ойл Сервис Технолоджи»</a:t>
              </a:r>
              <a:r>
                <a:rPr lang="en-US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Lucida Sans"/>
                  <a:cs typeface="Arial" charset="0"/>
                </a:rPr>
                <a:t> </a:t>
              </a:r>
              <a:endParaRPr lang="en-US" sz="1600" b="1" dirty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rgbClr val="CEB966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Lucida Sans"/>
                <a:cs typeface="Arial" charset="0"/>
              </a:endParaRPr>
            </a:p>
          </p:txBody>
        </p:sp>
        <p:pic>
          <p:nvPicPr>
            <p:cNvPr id="10" name="Picture 13" descr="C:\Users\Igor\Desktop\LOGO_0.bmp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928" y="54525"/>
              <a:ext cx="501052" cy="501052"/>
            </a:xfrm>
            <a:prstGeom prst="rect">
              <a:avLst/>
            </a:prstGeom>
            <a:blipFill>
              <a:blip r:embed="rId8" cstate="print"/>
              <a:tile tx="0" ty="0" sx="100000" sy="100000" flip="none" algn="tl"/>
            </a:blipFill>
            <a:effectLst>
              <a:outerShdw blurRad="546100" dir="3780000" sx="98000" sy="98000" algn="ctr" rotWithShape="0">
                <a:srgbClr val="000000">
                  <a:alpha val="38000"/>
                </a:srgbClr>
              </a:outerShdw>
            </a:effectLst>
            <a:scene3d>
              <a:camera prst="orthographicFront"/>
              <a:lightRig rig="threePt" dir="t"/>
            </a:scene3d>
            <a:sp3d extrusionH="107950" prstMaterial="dkEdge">
              <a:bevelT/>
              <a:extrusionClr>
                <a:schemeClr val="accent3"/>
              </a:extrusionClr>
            </a:sp3d>
          </p:spPr>
        </p:pic>
      </p:grpSp>
    </p:spTree>
    <p:extLst>
      <p:ext uri="{BB962C8B-B14F-4D97-AF65-F5344CB8AC3E}">
        <p14:creationId xmlns:p14="http://schemas.microsoft.com/office/powerpoint/2010/main" val="26015295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4057" y="1309255"/>
            <a:ext cx="6904059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u="sng" dirty="0" smtClean="0">
                <a:solidFill>
                  <a:srgbClr val="7030A0"/>
                </a:solidFill>
              </a:rPr>
              <a:t> </a:t>
            </a:r>
            <a:r>
              <a:rPr lang="ru-RU" sz="2800" b="1" u="sng" dirty="0" smtClean="0">
                <a:solidFill>
                  <a:srgbClr val="000099"/>
                </a:solidFill>
              </a:rPr>
              <a:t>ОАО </a:t>
            </a:r>
            <a:r>
              <a:rPr lang="ru-RU" sz="2800" b="1" u="sng" dirty="0">
                <a:solidFill>
                  <a:srgbClr val="000099"/>
                </a:solidFill>
              </a:rPr>
              <a:t>«НОВАТЭК</a:t>
            </a:r>
            <a:r>
              <a:rPr lang="ru-RU" sz="2800" b="1" u="sng" dirty="0" smtClean="0">
                <a:solidFill>
                  <a:srgbClr val="000099"/>
                </a:solidFill>
              </a:rPr>
              <a:t>»</a:t>
            </a:r>
            <a:r>
              <a:rPr lang="ru-RU" sz="2400" b="1" dirty="0" smtClean="0">
                <a:solidFill>
                  <a:srgbClr val="000099"/>
                </a:solidFill>
              </a:rPr>
              <a:t>       2014 – 2019 г</a:t>
            </a:r>
            <a:endParaRPr lang="ru-RU" sz="2400" dirty="0">
              <a:solidFill>
                <a:srgbClr val="000099"/>
              </a:solidFill>
            </a:endParaRPr>
          </a:p>
          <a:p>
            <a:endParaRPr lang="ru-RU" sz="2400" dirty="0" smtClean="0">
              <a:solidFill>
                <a:srgbClr val="7030A0"/>
              </a:solidFill>
            </a:endParaRPr>
          </a:p>
          <a:p>
            <a:r>
              <a:rPr lang="ru-RU" sz="2000" b="1" dirty="0" smtClean="0"/>
              <a:t>ООО </a:t>
            </a:r>
            <a:r>
              <a:rPr lang="ru-RU" sz="2000" b="1" dirty="0"/>
              <a:t>«НОВАТЭК-</a:t>
            </a:r>
            <a:r>
              <a:rPr lang="ru-RU" sz="2000" b="1" dirty="0" err="1"/>
              <a:t>Ярсаленефтегаз</a:t>
            </a:r>
            <a:r>
              <a:rPr lang="ru-RU" sz="2000" b="1" dirty="0" smtClean="0"/>
              <a:t>» </a:t>
            </a:r>
          </a:p>
          <a:p>
            <a:r>
              <a:rPr lang="ru-RU" sz="2000" b="1" dirty="0" smtClean="0"/>
              <a:t>ОАО </a:t>
            </a:r>
            <a:r>
              <a:rPr lang="ru-RU" sz="2000" b="1" dirty="0"/>
              <a:t>«</a:t>
            </a:r>
            <a:r>
              <a:rPr lang="ru-RU" sz="2000" b="1" dirty="0" err="1"/>
              <a:t>Арктикгаз</a:t>
            </a:r>
            <a:r>
              <a:rPr lang="ru-RU" sz="2000" b="1" dirty="0" smtClean="0"/>
              <a:t>»</a:t>
            </a:r>
          </a:p>
          <a:p>
            <a:r>
              <a:rPr lang="ru-RU" sz="2000" b="1" dirty="0" smtClean="0"/>
              <a:t>ООО </a:t>
            </a:r>
            <a:r>
              <a:rPr lang="ru-RU" sz="2000" b="1" dirty="0"/>
              <a:t>«ЯРГЕО» </a:t>
            </a:r>
            <a:endParaRPr lang="ru-RU" sz="2000" b="1" dirty="0" smtClean="0"/>
          </a:p>
          <a:p>
            <a:r>
              <a:rPr lang="ru-RU" sz="2000" b="1" dirty="0"/>
              <a:t>ООО «</a:t>
            </a:r>
            <a:r>
              <a:rPr lang="ru-RU" sz="2000" b="1" dirty="0" smtClean="0"/>
              <a:t>НОВАТЭК-Таркосаленефтегаз</a:t>
            </a:r>
            <a:r>
              <a:rPr lang="ru-RU" sz="2000" b="1" dirty="0"/>
              <a:t>» </a:t>
            </a:r>
            <a:endParaRPr lang="ru-RU" sz="2000" b="1" dirty="0" smtClean="0"/>
          </a:p>
          <a:p>
            <a:r>
              <a:rPr lang="ru-RU" sz="2000" b="1" dirty="0" smtClean="0"/>
              <a:t>ООО «</a:t>
            </a:r>
            <a:r>
              <a:rPr lang="ru-RU" sz="2000" b="1" dirty="0" err="1" smtClean="0"/>
              <a:t>АрктикСПГ</a:t>
            </a:r>
            <a:r>
              <a:rPr lang="ru-RU" sz="2000" b="1" dirty="0"/>
              <a:t> </a:t>
            </a:r>
            <a:r>
              <a:rPr lang="ru-RU" sz="2000" b="1" dirty="0" smtClean="0"/>
              <a:t>1»</a:t>
            </a:r>
          </a:p>
          <a:p>
            <a:r>
              <a:rPr lang="ru-RU" sz="2000" b="1" dirty="0" smtClean="0"/>
              <a:t>ООО «</a:t>
            </a:r>
            <a:r>
              <a:rPr lang="ru-RU" sz="2000" b="1" dirty="0"/>
              <a:t>НОВАТЭК-Юрхаровнефтегаз»</a:t>
            </a:r>
            <a:endParaRPr lang="ru-RU" sz="2000" b="1" dirty="0" smtClean="0"/>
          </a:p>
          <a:p>
            <a:r>
              <a:rPr lang="ru-RU" sz="2000" dirty="0"/>
              <a:t> </a:t>
            </a:r>
            <a:r>
              <a:rPr lang="ru-RU" sz="2000" dirty="0" smtClean="0"/>
              <a:t>Оказание </a:t>
            </a:r>
            <a:r>
              <a:rPr lang="ru-RU" sz="2000" dirty="0"/>
              <a:t>супервайзерских услуг при строительстве и реконструкции, бурении (в т.ч. геологоразведочном),  зарезке вторых стволов, углублении скважин, испытании поисково - разведочных </a:t>
            </a:r>
            <a:r>
              <a:rPr lang="ru-RU" sz="2000" dirty="0" smtClean="0"/>
              <a:t>скважин</a:t>
            </a:r>
            <a:r>
              <a:rPr lang="ru-RU" sz="2000" dirty="0"/>
              <a:t>,</a:t>
            </a:r>
            <a:r>
              <a:rPr lang="ru-RU" sz="2000" dirty="0" smtClean="0"/>
              <a:t> капитальном ремонте </a:t>
            </a:r>
            <a:r>
              <a:rPr lang="ru-RU" sz="2000" dirty="0"/>
              <a:t>скважин, ГРП </a:t>
            </a:r>
            <a:r>
              <a:rPr lang="ru-RU" sz="2000" dirty="0" smtClean="0"/>
              <a:t>и ГНКТ.</a:t>
            </a:r>
          </a:p>
          <a:p>
            <a:pPr marL="142546"/>
            <a:r>
              <a:rPr lang="ru-RU" sz="2000" u="sng" dirty="0" smtClean="0"/>
              <a:t> </a:t>
            </a:r>
            <a:r>
              <a:rPr lang="ru-RU" sz="2000" b="1" u="sng" dirty="0"/>
              <a:t>Скважины с АВПД</a:t>
            </a:r>
            <a:r>
              <a:rPr lang="ru-RU" sz="2000" b="1" dirty="0"/>
              <a:t>.</a:t>
            </a:r>
            <a:endParaRPr lang="ru-RU" sz="2000" b="1" u="sng" dirty="0"/>
          </a:p>
          <a:p>
            <a:endParaRPr lang="ru-RU" sz="2400" dirty="0">
              <a:solidFill>
                <a:srgbClr val="7030A0"/>
              </a:solidFill>
            </a:endParaRPr>
          </a:p>
        </p:txBody>
      </p:sp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8116" y="1370801"/>
            <a:ext cx="4487184" cy="4585871"/>
          </a:xfrm>
          <a:prstGeom prst="rect">
            <a:avLst/>
          </a:prstGeom>
        </p:spPr>
      </p:pic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1893210"/>
              </p:ext>
            </p:extLst>
          </p:nvPr>
        </p:nvGraphicFramePr>
        <p:xfrm>
          <a:off x="10251831" y="1370801"/>
          <a:ext cx="1673469" cy="23481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79" name="Acrobat Document" r:id="rId5" imgW="4556689" imgH="6393077" progId="Acrobat.Document.DC">
                  <p:embed/>
                </p:oleObj>
              </mc:Choice>
              <mc:Fallback>
                <p:oleObj name="Acrobat Document" r:id="rId5" imgW="4556689" imgH="6393077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251831" y="1370801"/>
                        <a:ext cx="1673469" cy="23481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764081" y="6488668"/>
            <a:ext cx="30267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>
                <a:solidFill>
                  <a:schemeClr val="bg1">
                    <a:lumMod val="65000"/>
                  </a:schemeClr>
                </a:solidFill>
              </a:rPr>
              <a:t>*документы можно просмотреть в формате </a:t>
            </a: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PDF</a:t>
            </a:r>
            <a:endParaRPr lang="ru-RU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91928" y="12663"/>
            <a:ext cx="3507971" cy="584775"/>
            <a:chOff x="91928" y="12663"/>
            <a:chExt cx="3507971" cy="584775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91928" y="12663"/>
              <a:ext cx="350797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Lucida Sans"/>
                  <a:cs typeface="Times New Roman" pitchFamily="18" charset="0"/>
                </a:rPr>
                <a:t>   </a:t>
              </a:r>
              <a:r>
                <a:rPr lang="en-US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Lucida Sans"/>
                  <a:cs typeface="Times New Roman" pitchFamily="18" charset="0"/>
                </a:rPr>
                <a:t>Акционерное</a:t>
              </a:r>
              <a:r>
                <a:rPr lang="en-US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Lucida Sans"/>
                  <a:cs typeface="Arial" charset="0"/>
                </a:rPr>
                <a:t> Общество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Lucida Sans"/>
                  <a:cs typeface="Arial" charset="0"/>
                </a:rPr>
                <a:t>    </a:t>
              </a:r>
              <a:r>
                <a:rPr lang="ru-RU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Arial" panose="020B0604020202020204" pitchFamily="34" charset="0"/>
                  <a:cs typeface="Arial" charset="0"/>
                </a:rPr>
                <a:t> «Ойл Сервис Технолоджи»</a:t>
              </a:r>
              <a:r>
                <a:rPr lang="en-US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Lucida Sans"/>
                  <a:cs typeface="Arial" charset="0"/>
                </a:rPr>
                <a:t> </a:t>
              </a:r>
              <a:endParaRPr lang="en-US" sz="1600" b="1" dirty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rgbClr val="CEB966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Lucida Sans"/>
                <a:cs typeface="Arial" charset="0"/>
              </a:endParaRPr>
            </a:p>
          </p:txBody>
        </p:sp>
        <p:pic>
          <p:nvPicPr>
            <p:cNvPr id="10" name="Picture 13" descr="C:\Users\Igor\Desktop\LOGO_0.bmp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928" y="54525"/>
              <a:ext cx="501052" cy="501052"/>
            </a:xfrm>
            <a:prstGeom prst="rect">
              <a:avLst/>
            </a:prstGeom>
            <a:blipFill>
              <a:blip r:embed="rId8" cstate="print"/>
              <a:tile tx="0" ty="0" sx="100000" sy="100000" flip="none" algn="tl"/>
            </a:blipFill>
            <a:effectLst>
              <a:outerShdw blurRad="546100" dir="3780000" sx="98000" sy="98000" algn="ctr" rotWithShape="0">
                <a:srgbClr val="000000">
                  <a:alpha val="38000"/>
                </a:srgbClr>
              </a:outerShdw>
            </a:effectLst>
            <a:scene3d>
              <a:camera prst="orthographicFront"/>
              <a:lightRig rig="threePt" dir="t"/>
            </a:scene3d>
            <a:sp3d extrusionH="107950" prstMaterial="dkEdge">
              <a:bevelT/>
              <a:extrusionClr>
                <a:schemeClr val="accent3"/>
              </a:extrusionClr>
            </a:sp3d>
          </p:spPr>
        </p:pic>
      </p:grpSp>
    </p:spTree>
    <p:extLst>
      <p:ext uri="{BB962C8B-B14F-4D97-AF65-F5344CB8AC3E}">
        <p14:creationId xmlns:p14="http://schemas.microsoft.com/office/powerpoint/2010/main" val="134424768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73528" y="1017311"/>
            <a:ext cx="6753678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2546" indent="0"/>
            <a:endParaRPr lang="ru-RU" sz="2400" dirty="0"/>
          </a:p>
          <a:p>
            <a:r>
              <a:rPr lang="ru-RU" sz="2400" b="1" dirty="0" smtClean="0">
                <a:solidFill>
                  <a:srgbClr val="7030A0"/>
                </a:solidFill>
              </a:rPr>
              <a:t>	          </a:t>
            </a:r>
            <a:r>
              <a:rPr lang="ru-RU" sz="2400" b="1" u="sng" dirty="0" smtClean="0">
                <a:solidFill>
                  <a:srgbClr val="000099"/>
                </a:solidFill>
              </a:rPr>
              <a:t>ПАО «ЛУКОЙЛ»</a:t>
            </a:r>
            <a:r>
              <a:rPr lang="ru-RU" sz="2400" b="1" dirty="0" smtClean="0">
                <a:solidFill>
                  <a:srgbClr val="000099"/>
                </a:solidFill>
              </a:rPr>
              <a:t> 2010 – 2016 г.</a:t>
            </a:r>
          </a:p>
          <a:p>
            <a:endParaRPr lang="ru-RU" sz="2400" b="1" dirty="0">
              <a:solidFill>
                <a:srgbClr val="7030A0"/>
              </a:solidFill>
            </a:endParaRPr>
          </a:p>
          <a:p>
            <a:r>
              <a:rPr lang="ru-RU" sz="2000" b="1" dirty="0"/>
              <a:t>ООО «</a:t>
            </a:r>
            <a:r>
              <a:rPr lang="ru-RU" sz="2000" b="1" dirty="0" smtClean="0"/>
              <a:t>ЛУКОЙЛ-</a:t>
            </a:r>
            <a:r>
              <a:rPr lang="ru-RU" sz="2000" b="1" dirty="0" err="1" smtClean="0"/>
              <a:t>Нижневолжскнефть</a:t>
            </a:r>
            <a:r>
              <a:rPr lang="ru-RU" sz="2000" b="1" dirty="0" smtClean="0"/>
              <a:t>»</a:t>
            </a:r>
          </a:p>
          <a:p>
            <a:r>
              <a:rPr lang="ru-RU" sz="2000" dirty="0" smtClean="0"/>
              <a:t> Шельф </a:t>
            </a:r>
            <a:r>
              <a:rPr lang="ru-RU" sz="2000" dirty="0"/>
              <a:t>Каспийского моря </a:t>
            </a:r>
            <a:endParaRPr lang="ru-RU" sz="2000" b="1" dirty="0" smtClean="0"/>
          </a:p>
          <a:p>
            <a:r>
              <a:rPr lang="ru-RU" sz="2000" b="1" dirty="0"/>
              <a:t>ООО «ЛУКОЙЛ-Западная </a:t>
            </a:r>
            <a:r>
              <a:rPr lang="ru-RU" sz="2000" b="1" dirty="0" smtClean="0"/>
              <a:t>Сибирь»</a:t>
            </a:r>
            <a:endParaRPr lang="ru-RU" sz="2000" b="1" dirty="0">
              <a:solidFill>
                <a:srgbClr val="7030A0"/>
              </a:solidFill>
            </a:endParaRPr>
          </a:p>
          <a:p>
            <a:r>
              <a:rPr lang="ru-RU" sz="2000" b="1" dirty="0" smtClean="0"/>
              <a:t>ООО </a:t>
            </a:r>
            <a:r>
              <a:rPr lang="ru-RU" sz="2000" b="1" dirty="0"/>
              <a:t>«</a:t>
            </a:r>
            <a:r>
              <a:rPr lang="ru-RU" sz="2000" b="1" dirty="0" smtClean="0"/>
              <a:t>ЛУКОЙЛ-ПЕРМЬ»</a:t>
            </a:r>
            <a:endParaRPr lang="ru-RU" sz="2000" b="1" u="sng" dirty="0" smtClean="0"/>
          </a:p>
          <a:p>
            <a:r>
              <a:rPr lang="ru-RU" sz="2000" b="1" dirty="0" smtClean="0"/>
              <a:t>ООО</a:t>
            </a:r>
            <a:r>
              <a:rPr lang="ru-RU" sz="2000" b="1" dirty="0"/>
              <a:t> «ЛУКОЙЛ-Инжиниринг</a:t>
            </a:r>
            <a:r>
              <a:rPr lang="ru-RU" sz="2000" b="1" dirty="0" smtClean="0"/>
              <a:t>»</a:t>
            </a:r>
          </a:p>
          <a:p>
            <a:pPr marL="142546"/>
            <a:r>
              <a:rPr lang="ru-RU" sz="2000" dirty="0" smtClean="0"/>
              <a:t>Химические методы </a:t>
            </a:r>
            <a:r>
              <a:rPr lang="ru-RU" sz="2000" dirty="0"/>
              <a:t>повышения нефтеотдачи </a:t>
            </a:r>
            <a:r>
              <a:rPr lang="ru-RU" sz="2000" dirty="0" smtClean="0"/>
              <a:t>пластов. </a:t>
            </a:r>
          </a:p>
          <a:p>
            <a:pPr marL="142546"/>
            <a:r>
              <a:rPr lang="ru-RU" sz="2000" dirty="0" smtClean="0"/>
              <a:t>Оказание инженерного сопровождения.</a:t>
            </a:r>
          </a:p>
          <a:p>
            <a:pPr marL="142546"/>
            <a:r>
              <a:rPr lang="ru-RU" sz="2000" dirty="0"/>
              <a:t>Разработка и внедрение кислотных композиций</a:t>
            </a:r>
            <a:r>
              <a:rPr lang="ru-RU" sz="2000" dirty="0" smtClean="0"/>
              <a:t>.</a:t>
            </a:r>
          </a:p>
          <a:p>
            <a:pPr marL="142546"/>
            <a:r>
              <a:rPr lang="ru-RU" sz="2000" dirty="0" smtClean="0"/>
              <a:t>Водоизоляционные работы.</a:t>
            </a:r>
          </a:p>
          <a:p>
            <a:pPr marL="142546"/>
            <a:r>
              <a:rPr lang="ru-RU" sz="2000" dirty="0" smtClean="0"/>
              <a:t>Жидкости глушения.</a:t>
            </a:r>
            <a:endParaRPr lang="ru-RU" sz="2000" dirty="0"/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4712" y="1896446"/>
            <a:ext cx="4544291" cy="4330275"/>
          </a:xfrm>
          <a:prstGeom prst="rect">
            <a:avLst/>
          </a:prstGeom>
        </p:spPr>
      </p:pic>
      <p:graphicFrame>
        <p:nvGraphicFramePr>
          <p:cNvPr id="18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4498338"/>
              </p:ext>
            </p:extLst>
          </p:nvPr>
        </p:nvGraphicFramePr>
        <p:xfrm>
          <a:off x="10436140" y="1896446"/>
          <a:ext cx="1562864" cy="20337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1" name="Acrobat Document" r:id="rId5" imgW="4663440" imgH="6415920" progId="Acrobat.Document.DC">
                  <p:embed/>
                </p:oleObj>
              </mc:Choice>
              <mc:Fallback>
                <p:oleObj name="Acrobat Document" r:id="rId5" imgW="4663440" imgH="6415920" progId="Acrobat.Document.DC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lum bright="-20000"/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36140" y="1896446"/>
                        <a:ext cx="1562864" cy="2033716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764081" y="6488668"/>
            <a:ext cx="30267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>
                <a:solidFill>
                  <a:schemeClr val="bg1">
                    <a:lumMod val="65000"/>
                  </a:schemeClr>
                </a:solidFill>
              </a:rPr>
              <a:t>*документы можно просмотреть в формате </a:t>
            </a: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PDF</a:t>
            </a:r>
            <a:endParaRPr lang="ru-RU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91928" y="12663"/>
            <a:ext cx="3507971" cy="584775"/>
            <a:chOff x="91928" y="12663"/>
            <a:chExt cx="3507971" cy="584775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91928" y="12663"/>
              <a:ext cx="350797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Lucida Sans"/>
                  <a:cs typeface="Times New Roman" pitchFamily="18" charset="0"/>
                </a:rPr>
                <a:t>   </a:t>
              </a:r>
              <a:r>
                <a:rPr lang="en-US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Lucida Sans"/>
                  <a:cs typeface="Times New Roman" pitchFamily="18" charset="0"/>
                </a:rPr>
                <a:t>Акционерное</a:t>
              </a:r>
              <a:r>
                <a:rPr lang="en-US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Lucida Sans"/>
                  <a:cs typeface="Arial" charset="0"/>
                </a:rPr>
                <a:t> Общество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Lucida Sans"/>
                  <a:cs typeface="Arial" charset="0"/>
                </a:rPr>
                <a:t>    </a:t>
              </a:r>
              <a:r>
                <a:rPr lang="ru-RU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Arial" panose="020B0604020202020204" pitchFamily="34" charset="0"/>
                  <a:cs typeface="Arial" charset="0"/>
                </a:rPr>
                <a:t> «Ойл Сервис Технолоджи»</a:t>
              </a:r>
              <a:r>
                <a:rPr lang="en-US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Lucida Sans"/>
                  <a:cs typeface="Arial" charset="0"/>
                </a:rPr>
                <a:t> </a:t>
              </a:r>
              <a:endParaRPr lang="en-US" sz="1600" b="1" dirty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rgbClr val="CEB966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Lucida Sans"/>
                <a:cs typeface="Arial" charset="0"/>
              </a:endParaRPr>
            </a:p>
          </p:txBody>
        </p:sp>
        <p:pic>
          <p:nvPicPr>
            <p:cNvPr id="10" name="Picture 13" descr="C:\Users\Igor\Desktop\LOGO_0.bmp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928" y="54525"/>
              <a:ext cx="501052" cy="501052"/>
            </a:xfrm>
            <a:prstGeom prst="rect">
              <a:avLst/>
            </a:prstGeom>
            <a:blipFill>
              <a:blip r:embed="rId8" cstate="print"/>
              <a:tile tx="0" ty="0" sx="100000" sy="100000" flip="none" algn="tl"/>
            </a:blipFill>
            <a:effectLst>
              <a:outerShdw blurRad="546100" dir="3780000" sx="98000" sy="98000" algn="ctr" rotWithShape="0">
                <a:srgbClr val="000000">
                  <a:alpha val="38000"/>
                </a:srgbClr>
              </a:outerShdw>
            </a:effectLst>
            <a:scene3d>
              <a:camera prst="orthographicFront"/>
              <a:lightRig rig="threePt" dir="t"/>
            </a:scene3d>
            <a:sp3d extrusionH="107950" prstMaterial="dkEdge">
              <a:bevelT/>
              <a:extrusionClr>
                <a:schemeClr val="accent3"/>
              </a:extrusionClr>
            </a:sp3d>
          </p:spPr>
        </p:pic>
      </p:grpSp>
    </p:spTree>
    <p:extLst>
      <p:ext uri="{BB962C8B-B14F-4D97-AF65-F5344CB8AC3E}">
        <p14:creationId xmlns:p14="http://schemas.microsoft.com/office/powerpoint/2010/main" val="20589073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7675" y="1220802"/>
            <a:ext cx="7248748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99"/>
                </a:solidFill>
              </a:rPr>
              <a:t>2009 </a:t>
            </a:r>
            <a:r>
              <a:rPr lang="ru-RU" sz="2000" b="1" dirty="0">
                <a:solidFill>
                  <a:srgbClr val="000099"/>
                </a:solidFill>
              </a:rPr>
              <a:t>– 2017 </a:t>
            </a:r>
            <a:r>
              <a:rPr lang="ru-RU" sz="2000" b="1" dirty="0" smtClean="0">
                <a:solidFill>
                  <a:srgbClr val="000099"/>
                </a:solidFill>
              </a:rPr>
              <a:t>г</a:t>
            </a:r>
            <a:r>
              <a:rPr lang="ru-RU" sz="2000" b="1" u="sng" dirty="0" smtClean="0">
                <a:solidFill>
                  <a:srgbClr val="000099"/>
                </a:solidFill>
              </a:rPr>
              <a:t>.</a:t>
            </a:r>
            <a:endParaRPr lang="ru-RU" sz="2000" b="1" u="sng" dirty="0">
              <a:solidFill>
                <a:srgbClr val="000099"/>
              </a:solidFill>
            </a:endParaRPr>
          </a:p>
          <a:p>
            <a:endParaRPr lang="ru-RU" sz="2000" dirty="0">
              <a:solidFill>
                <a:srgbClr val="7030A0"/>
              </a:solidFill>
            </a:endParaRPr>
          </a:p>
          <a:p>
            <a:r>
              <a:rPr lang="ru-RU" sz="2000" b="1" dirty="0"/>
              <a:t>ООО «Газпром добыча Надым»                    </a:t>
            </a:r>
            <a:r>
              <a:rPr lang="ru-RU" sz="2000" b="1" dirty="0" smtClean="0"/>
              <a:t>        </a:t>
            </a:r>
          </a:p>
          <a:p>
            <a:r>
              <a:rPr lang="ru-RU" sz="2000" b="1" dirty="0" smtClean="0"/>
              <a:t>ООО </a:t>
            </a:r>
            <a:r>
              <a:rPr lang="ru-RU" sz="2000" b="1" dirty="0"/>
              <a:t>«Интегра-Бурение» </a:t>
            </a:r>
          </a:p>
          <a:p>
            <a:r>
              <a:rPr lang="ru-RU" sz="2000" b="1" dirty="0"/>
              <a:t>ООО «Кынско-Часельское Нефтегаз»</a:t>
            </a:r>
          </a:p>
          <a:p>
            <a:r>
              <a:rPr lang="ru-RU" sz="2000" b="1" dirty="0"/>
              <a:t>ООО «РН-Печора СПГ»</a:t>
            </a:r>
          </a:p>
          <a:p>
            <a:r>
              <a:rPr lang="ru-RU" sz="2000" b="1" dirty="0"/>
              <a:t>ООО «РН-Краснодарнефтегаз»</a:t>
            </a:r>
            <a:r>
              <a:rPr lang="ru-RU" sz="2000" dirty="0"/>
              <a:t> </a:t>
            </a:r>
            <a:endParaRPr lang="ru-RU" sz="2000" dirty="0" smtClean="0"/>
          </a:p>
          <a:p>
            <a:r>
              <a:rPr lang="ru-RU" sz="2000" b="1" dirty="0" smtClean="0"/>
              <a:t>АО    «</a:t>
            </a:r>
            <a:r>
              <a:rPr lang="ru-RU" sz="2000" b="1" dirty="0"/>
              <a:t>Таймыргаз»</a:t>
            </a:r>
          </a:p>
          <a:p>
            <a:endParaRPr lang="ru-RU" sz="2000" b="1" dirty="0"/>
          </a:p>
          <a:p>
            <a:pPr marL="142546"/>
            <a:r>
              <a:rPr lang="ru-RU" sz="2000" dirty="0" smtClean="0">
                <a:solidFill>
                  <a:srgbClr val="000099"/>
                </a:solidFill>
              </a:rPr>
              <a:t> Оказание</a:t>
            </a:r>
            <a:r>
              <a:rPr lang="ru-RU" sz="2000" dirty="0" smtClean="0"/>
              <a:t> супервайзерких </a:t>
            </a:r>
            <a:r>
              <a:rPr lang="ru-RU" sz="2000" dirty="0"/>
              <a:t>услуг </a:t>
            </a:r>
            <a:r>
              <a:rPr lang="ru-RU" sz="2000" dirty="0" smtClean="0"/>
              <a:t>при</a:t>
            </a:r>
          </a:p>
          <a:p>
            <a:pPr marL="142546"/>
            <a:r>
              <a:rPr lang="ru-RU" sz="2000" dirty="0" smtClean="0"/>
              <a:t>строительстве </a:t>
            </a:r>
            <a:r>
              <a:rPr lang="ru-RU" sz="2000" dirty="0"/>
              <a:t>и реконструкции, бурении (в т.ч. геологоразведочном),  зарезке вторых стволов, углублении скважин, испытании </a:t>
            </a:r>
            <a:r>
              <a:rPr lang="ru-RU" sz="2000" dirty="0" smtClean="0"/>
              <a:t>поисково - разведочных </a:t>
            </a:r>
            <a:r>
              <a:rPr lang="ru-RU" sz="2000" dirty="0"/>
              <a:t>скважин.</a:t>
            </a:r>
          </a:p>
          <a:p>
            <a:pPr marL="142546"/>
            <a:r>
              <a:rPr lang="ru-RU" sz="2000" b="1" u="sng" dirty="0"/>
              <a:t>Скважины с АНПД.</a:t>
            </a:r>
            <a:endParaRPr lang="ru-RU" sz="2000" dirty="0"/>
          </a:p>
        </p:txBody>
      </p:sp>
      <p:pic>
        <p:nvPicPr>
          <p:cNvPr id="18" name="Изображение 1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6424" y="1175673"/>
            <a:ext cx="4227085" cy="4799241"/>
          </a:xfrm>
          <a:prstGeom prst="rect">
            <a:avLst/>
          </a:prstGeom>
        </p:spPr>
      </p:pic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9388247"/>
              </p:ext>
            </p:extLst>
          </p:nvPr>
        </p:nvGraphicFramePr>
        <p:xfrm>
          <a:off x="10313378" y="1175673"/>
          <a:ext cx="1610132" cy="22782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26" name="Acrobat Document" r:id="rId5" imgW="4533723" imgH="6415677" progId="Acrobat.Document.DC">
                  <p:embed/>
                </p:oleObj>
              </mc:Choice>
              <mc:Fallback>
                <p:oleObj name="Acrobat Document" r:id="rId5" imgW="4533723" imgH="6415677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313378" y="1175673"/>
                        <a:ext cx="1610132" cy="22782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764081" y="6488668"/>
            <a:ext cx="30267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>
                <a:solidFill>
                  <a:schemeClr val="bg1">
                    <a:lumMod val="65000"/>
                  </a:schemeClr>
                </a:solidFill>
              </a:rPr>
              <a:t>*документы можно просмотреть в формате </a:t>
            </a: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PDF</a:t>
            </a:r>
            <a:endParaRPr lang="ru-RU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91928" y="12663"/>
            <a:ext cx="3507971" cy="584775"/>
            <a:chOff x="91928" y="12663"/>
            <a:chExt cx="3507971" cy="584775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91928" y="12663"/>
              <a:ext cx="350797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Lucida Sans"/>
                  <a:cs typeface="Times New Roman" pitchFamily="18" charset="0"/>
                </a:rPr>
                <a:t>   </a:t>
              </a:r>
              <a:r>
                <a:rPr lang="en-US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Lucida Sans"/>
                  <a:cs typeface="Times New Roman" pitchFamily="18" charset="0"/>
                </a:rPr>
                <a:t>Акционерное</a:t>
              </a:r>
              <a:r>
                <a:rPr lang="en-US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Lucida Sans"/>
                  <a:cs typeface="Arial" charset="0"/>
                </a:rPr>
                <a:t> Общество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Lucida Sans"/>
                  <a:cs typeface="Arial" charset="0"/>
                </a:rPr>
                <a:t>    </a:t>
              </a:r>
              <a:r>
                <a:rPr lang="ru-RU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Arial" panose="020B0604020202020204" pitchFamily="34" charset="0"/>
                  <a:cs typeface="Arial" charset="0"/>
                </a:rPr>
                <a:t> «Ойл Сервис Технолоджи»</a:t>
              </a:r>
              <a:r>
                <a:rPr lang="en-US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Lucida Sans"/>
                  <a:cs typeface="Arial" charset="0"/>
                </a:rPr>
                <a:t> </a:t>
              </a:r>
              <a:endParaRPr lang="en-US" sz="1600" b="1" dirty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rgbClr val="CEB966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Lucida Sans"/>
                <a:cs typeface="Arial" charset="0"/>
              </a:endParaRPr>
            </a:p>
          </p:txBody>
        </p:sp>
        <p:pic>
          <p:nvPicPr>
            <p:cNvPr id="10" name="Picture 13" descr="C:\Users\Igor\Desktop\LOGO_0.bmp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928" y="54525"/>
              <a:ext cx="501052" cy="501052"/>
            </a:xfrm>
            <a:prstGeom prst="rect">
              <a:avLst/>
            </a:prstGeom>
            <a:blipFill>
              <a:blip r:embed="rId8" cstate="print"/>
              <a:tile tx="0" ty="0" sx="100000" sy="100000" flip="none" algn="tl"/>
            </a:blipFill>
            <a:effectLst>
              <a:outerShdw blurRad="546100" dir="3780000" sx="98000" sy="98000" algn="ctr" rotWithShape="0">
                <a:srgbClr val="000000">
                  <a:alpha val="38000"/>
                </a:srgbClr>
              </a:outerShdw>
            </a:effectLst>
            <a:scene3d>
              <a:camera prst="orthographicFront"/>
              <a:lightRig rig="threePt" dir="t"/>
            </a:scene3d>
            <a:sp3d extrusionH="107950" prstMaterial="dkEdge">
              <a:bevelT/>
              <a:extrusionClr>
                <a:schemeClr val="accent3"/>
              </a:extrusionClr>
            </a:sp3d>
          </p:spPr>
        </p:pic>
      </p:grpSp>
    </p:spTree>
    <p:extLst>
      <p:ext uri="{BB962C8B-B14F-4D97-AF65-F5344CB8AC3E}">
        <p14:creationId xmlns:p14="http://schemas.microsoft.com/office/powerpoint/2010/main" val="168832317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01853" y="976490"/>
            <a:ext cx="70260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</a:rPr>
              <a:t>	</a:t>
            </a:r>
            <a:endParaRPr lang="ru-RU" sz="2400" dirty="0" smtClean="0"/>
          </a:p>
        </p:txBody>
      </p:sp>
      <p:sp>
        <p:nvSpPr>
          <p:cNvPr id="7" name="Прямоугольник 6"/>
          <p:cNvSpPr/>
          <p:nvPr/>
        </p:nvSpPr>
        <p:spPr>
          <a:xfrm>
            <a:off x="401853" y="976490"/>
            <a:ext cx="70260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</a:rPr>
              <a:t>	</a:t>
            </a:r>
            <a:endParaRPr lang="ru-RU" sz="2400" dirty="0" smtClean="0"/>
          </a:p>
        </p:txBody>
      </p:sp>
      <p:sp>
        <p:nvSpPr>
          <p:cNvPr id="8" name="Прямоугольник 7"/>
          <p:cNvSpPr/>
          <p:nvPr/>
        </p:nvSpPr>
        <p:spPr>
          <a:xfrm>
            <a:off x="2631510" y="455762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u="sng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Реагенты для </a:t>
            </a:r>
            <a:r>
              <a:rPr lang="ru-RU" sz="2400" b="1" u="sng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нефтяной промышленности</a:t>
            </a:r>
            <a:endParaRPr lang="ru-RU" sz="2400" b="1" u="sng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01852" y="1294282"/>
            <a:ext cx="7205931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42252">
              <a:defRPr/>
            </a:pPr>
            <a:r>
              <a:rPr lang="ru-RU" sz="2000" u="sng" dirty="0"/>
              <a:t>Водоизоляционные и ремонтно-изоляционные работы</a:t>
            </a:r>
            <a:r>
              <a:rPr lang="ru-RU" sz="2000" dirty="0"/>
              <a:t>: </a:t>
            </a:r>
            <a:r>
              <a:rPr lang="en-US" sz="2000" dirty="0" smtClean="0"/>
              <a:t>GS11</a:t>
            </a:r>
            <a:r>
              <a:rPr lang="ru-RU" sz="2000" dirty="0"/>
              <a:t>;  ПК-15.</a:t>
            </a:r>
          </a:p>
          <a:p>
            <a:pPr defTabSz="1042252">
              <a:defRPr/>
            </a:pPr>
            <a:r>
              <a:rPr lang="ru-RU" sz="2000" dirty="0"/>
              <a:t>  </a:t>
            </a:r>
            <a:r>
              <a:rPr lang="ru-RU" sz="2000" u="sng" dirty="0"/>
              <a:t>Интенсификация работы скважин</a:t>
            </a:r>
            <a:r>
              <a:rPr lang="ru-RU" sz="2000" dirty="0"/>
              <a:t>: </a:t>
            </a:r>
            <a:r>
              <a:rPr lang="ru-RU" sz="2000" dirty="0" smtClean="0"/>
              <a:t>Рестлаер</a:t>
            </a:r>
            <a:r>
              <a:rPr lang="ru-RU" sz="2000" dirty="0"/>
              <a:t>; Элтинокс; МР-10: Алдинол - 50</a:t>
            </a:r>
          </a:p>
          <a:p>
            <a:pPr defTabSz="1042252">
              <a:defRPr/>
            </a:pPr>
            <a:r>
              <a:rPr lang="ru-RU" sz="2000" dirty="0"/>
              <a:t>   </a:t>
            </a:r>
            <a:r>
              <a:rPr lang="ru-RU" sz="2000" u="sng" dirty="0"/>
              <a:t>Глушение скважин перед ПРС и КРС</a:t>
            </a:r>
            <a:r>
              <a:rPr lang="ru-RU" sz="2000" dirty="0" smtClean="0"/>
              <a:t>: </a:t>
            </a:r>
            <a:r>
              <a:rPr lang="ru-RU" sz="2000" dirty="0"/>
              <a:t>Аэроник; РГС-13;Алдинол 10.</a:t>
            </a:r>
          </a:p>
          <a:p>
            <a:pPr defTabSz="1042252">
              <a:defRPr/>
            </a:pPr>
            <a:r>
              <a:rPr lang="ru-RU" sz="2000" dirty="0"/>
              <a:t>   </a:t>
            </a:r>
            <a:r>
              <a:rPr lang="ru-RU" sz="2000" u="sng" dirty="0"/>
              <a:t>Повышение нефтеотдачи пластов</a:t>
            </a:r>
            <a:r>
              <a:rPr lang="ru-RU" sz="2000" dirty="0" smtClean="0"/>
              <a:t>: </a:t>
            </a:r>
            <a:r>
              <a:rPr lang="ru-RU" sz="2000" dirty="0"/>
              <a:t>Термогос; ЭМ-1; Алдинол 20; Алдинол МК</a:t>
            </a:r>
          </a:p>
          <a:p>
            <a:pPr defTabSz="1042252">
              <a:defRPr/>
            </a:pPr>
            <a:r>
              <a:rPr lang="ru-RU" sz="2000" dirty="0"/>
              <a:t>  </a:t>
            </a:r>
            <a:r>
              <a:rPr lang="ru-RU" sz="2000" u="sng" dirty="0"/>
              <a:t>Полимерные композиции</a:t>
            </a:r>
            <a:r>
              <a:rPr lang="ru-RU" sz="2000" dirty="0"/>
              <a:t>.</a:t>
            </a:r>
          </a:p>
          <a:p>
            <a:pPr defTabSz="1042252">
              <a:defRPr/>
            </a:pPr>
            <a:r>
              <a:rPr lang="ru-RU" sz="2000" dirty="0"/>
              <a:t>  </a:t>
            </a:r>
            <a:r>
              <a:rPr lang="ru-RU" sz="2000" u="sng" dirty="0"/>
              <a:t>Кислотные </a:t>
            </a:r>
            <a:r>
              <a:rPr lang="ru-RU" sz="2000" u="sng" dirty="0" smtClean="0"/>
              <a:t>композиции</a:t>
            </a:r>
            <a:r>
              <a:rPr lang="ru-RU" sz="2000" dirty="0" smtClean="0"/>
              <a:t>: Рестлаер</a:t>
            </a:r>
            <a:r>
              <a:rPr lang="ru-RU" sz="2000" dirty="0"/>
              <a:t>; Элтинокс.</a:t>
            </a:r>
          </a:p>
          <a:p>
            <a:pPr algn="ctr" defTabSz="1042252">
              <a:defRPr/>
            </a:pPr>
            <a:endParaRPr lang="ru-RU" sz="2000" b="1" dirty="0"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  <a:p>
            <a:pPr algn="ctr" defTabSz="1042252">
              <a:defRPr/>
            </a:pPr>
            <a:r>
              <a:rPr lang="ru-RU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 </a:t>
            </a:r>
            <a:endParaRPr lang="ru-RU" b="1" dirty="0"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pic>
        <p:nvPicPr>
          <p:cNvPr id="10" name="Рисунок 17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1852" y="4523278"/>
            <a:ext cx="1383767" cy="1779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8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91024" y="4523278"/>
            <a:ext cx="1365161" cy="1771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4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63486" y="4523278"/>
            <a:ext cx="1374904" cy="1771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5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76179" y="4523278"/>
            <a:ext cx="1240078" cy="1771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0001" y="4523278"/>
            <a:ext cx="1270437" cy="1771603"/>
          </a:xfrm>
          <a:prstGeom prst="rect">
            <a:avLst/>
          </a:prstGeom>
        </p:spPr>
      </p:pic>
      <p:pic>
        <p:nvPicPr>
          <p:cNvPr id="17" name="Рисунок 18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6251" y="4515755"/>
            <a:ext cx="1298593" cy="1779126"/>
          </a:xfrm>
          <a:prstGeom prst="rect">
            <a:avLst/>
          </a:prstGeom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4935" y="1294282"/>
            <a:ext cx="3741417" cy="5060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Группа 18"/>
          <p:cNvGrpSpPr/>
          <p:nvPr/>
        </p:nvGrpSpPr>
        <p:grpSpPr>
          <a:xfrm>
            <a:off x="91928" y="12663"/>
            <a:ext cx="3507971" cy="584775"/>
            <a:chOff x="91928" y="12663"/>
            <a:chExt cx="3507971" cy="584775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91928" y="12663"/>
              <a:ext cx="350797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Lucida Sans"/>
                  <a:cs typeface="Times New Roman" pitchFamily="18" charset="0"/>
                </a:rPr>
                <a:t>   </a:t>
              </a:r>
              <a:r>
                <a:rPr lang="en-US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Lucida Sans"/>
                  <a:cs typeface="Times New Roman" pitchFamily="18" charset="0"/>
                </a:rPr>
                <a:t>Акционерное</a:t>
              </a:r>
              <a:r>
                <a:rPr lang="en-US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Lucida Sans"/>
                  <a:cs typeface="Arial" charset="0"/>
                </a:rPr>
                <a:t> Общество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Lucida Sans"/>
                  <a:cs typeface="Arial" charset="0"/>
                </a:rPr>
                <a:t>    </a:t>
              </a:r>
              <a:r>
                <a:rPr lang="ru-RU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Arial" panose="020B0604020202020204" pitchFamily="34" charset="0"/>
                  <a:cs typeface="Arial" charset="0"/>
                </a:rPr>
                <a:t> «Ойл Сервис Технолоджи»</a:t>
              </a:r>
              <a:r>
                <a:rPr lang="en-US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Lucida Sans"/>
                  <a:cs typeface="Arial" charset="0"/>
                </a:rPr>
                <a:t> </a:t>
              </a:r>
              <a:endParaRPr lang="en-US" sz="1600" b="1" dirty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rgbClr val="CEB966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Lucida Sans"/>
                <a:cs typeface="Arial" charset="0"/>
              </a:endParaRPr>
            </a:p>
          </p:txBody>
        </p:sp>
        <p:pic>
          <p:nvPicPr>
            <p:cNvPr id="21" name="Picture 13" descr="C:\Users\Igor\Desktop\LOGO_0.bmp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928" y="54525"/>
              <a:ext cx="501052" cy="501052"/>
            </a:xfrm>
            <a:prstGeom prst="rect">
              <a:avLst/>
            </a:prstGeom>
            <a:blipFill>
              <a:blip r:embed="rId11" cstate="print"/>
              <a:tile tx="0" ty="0" sx="100000" sy="100000" flip="none" algn="tl"/>
            </a:blipFill>
            <a:effectLst>
              <a:outerShdw blurRad="546100" dir="3780000" sx="98000" sy="98000" algn="ctr" rotWithShape="0">
                <a:srgbClr val="000000">
                  <a:alpha val="38000"/>
                </a:srgbClr>
              </a:outerShdw>
            </a:effectLst>
            <a:scene3d>
              <a:camera prst="orthographicFront"/>
              <a:lightRig rig="threePt" dir="t"/>
            </a:scene3d>
            <a:sp3d extrusionH="107950" prstMaterial="dkEdge">
              <a:bevelT/>
              <a:extrusionClr>
                <a:schemeClr val="accent3"/>
              </a:extrusionClr>
            </a:sp3d>
          </p:spPr>
        </p:pic>
      </p:grpSp>
    </p:spTree>
    <p:extLst>
      <p:ext uri="{BB962C8B-B14F-4D97-AF65-F5344CB8AC3E}">
        <p14:creationId xmlns:p14="http://schemas.microsoft.com/office/powerpoint/2010/main" val="408507982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01853" y="976490"/>
            <a:ext cx="70260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</a:rPr>
              <a:t>	</a:t>
            </a:r>
            <a:endParaRPr lang="ru-RU" sz="24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2800946" y="674868"/>
            <a:ext cx="64807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400" b="1" u="sng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Направления </a:t>
            </a:r>
            <a:r>
              <a:rPr lang="ru-RU" sz="2400" b="1" u="sng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деятельности: Лаборатория</a:t>
            </a:r>
            <a:endParaRPr lang="ru-RU" sz="2400" b="1" u="sng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  <p:pic>
        <p:nvPicPr>
          <p:cNvPr id="8" name="Изображение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15" y="1288234"/>
            <a:ext cx="3506765" cy="2503134"/>
          </a:xfrm>
          <a:prstGeom prst="rect">
            <a:avLst/>
          </a:prstGeom>
        </p:spPr>
      </p:pic>
      <p:pic>
        <p:nvPicPr>
          <p:cNvPr id="9" name="Изображение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9950" y="3791368"/>
            <a:ext cx="3561521" cy="2690192"/>
          </a:xfrm>
          <a:prstGeom prst="rect">
            <a:avLst/>
          </a:prstGeom>
        </p:spPr>
      </p:pic>
      <p:pic>
        <p:nvPicPr>
          <p:cNvPr id="10" name="Изображение 1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01" y="3751871"/>
            <a:ext cx="3550161" cy="2589767"/>
          </a:xfrm>
          <a:prstGeom prst="rect">
            <a:avLst/>
          </a:prstGeom>
        </p:spPr>
      </p:pic>
      <p:pic>
        <p:nvPicPr>
          <p:cNvPr id="11" name="Изображение 1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4867" y="1288234"/>
            <a:ext cx="3586604" cy="2503134"/>
          </a:xfrm>
          <a:prstGeom prst="rect">
            <a:avLst/>
          </a:prstGeom>
        </p:spPr>
      </p:pic>
      <p:pic>
        <p:nvPicPr>
          <p:cNvPr id="12" name="Изображение 1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2663" y="1288234"/>
            <a:ext cx="4797287" cy="5070762"/>
          </a:xfrm>
          <a:prstGeom prst="rect">
            <a:avLst/>
          </a:prstGeom>
        </p:spPr>
      </p:pic>
      <p:grpSp>
        <p:nvGrpSpPr>
          <p:cNvPr id="15" name="Группа 14"/>
          <p:cNvGrpSpPr/>
          <p:nvPr/>
        </p:nvGrpSpPr>
        <p:grpSpPr>
          <a:xfrm>
            <a:off x="91928" y="12663"/>
            <a:ext cx="3507971" cy="584775"/>
            <a:chOff x="91928" y="12663"/>
            <a:chExt cx="3507971" cy="584775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91928" y="12663"/>
              <a:ext cx="350797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Lucida Sans"/>
                  <a:cs typeface="Times New Roman" pitchFamily="18" charset="0"/>
                </a:rPr>
                <a:t>   </a:t>
              </a:r>
              <a:r>
                <a:rPr lang="en-US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Lucida Sans"/>
                  <a:cs typeface="Times New Roman" pitchFamily="18" charset="0"/>
                </a:rPr>
                <a:t>Акционерное</a:t>
              </a:r>
              <a:r>
                <a:rPr lang="en-US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Lucida Sans"/>
                  <a:cs typeface="Arial" charset="0"/>
                </a:rPr>
                <a:t> Общество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Lucida Sans"/>
                  <a:cs typeface="Arial" charset="0"/>
                </a:rPr>
                <a:t>    </a:t>
              </a:r>
              <a:r>
                <a:rPr lang="ru-RU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Arial" panose="020B0604020202020204" pitchFamily="34" charset="0"/>
                  <a:cs typeface="Arial" charset="0"/>
                </a:rPr>
                <a:t> «Ойл Сервис Технолоджи»</a:t>
              </a:r>
              <a:r>
                <a:rPr lang="en-US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Lucida Sans"/>
                  <a:cs typeface="Arial" charset="0"/>
                </a:rPr>
                <a:t> </a:t>
              </a:r>
              <a:endParaRPr lang="en-US" sz="1600" b="1" dirty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rgbClr val="CEB966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Lucida Sans"/>
                <a:cs typeface="Arial" charset="0"/>
              </a:endParaRPr>
            </a:p>
          </p:txBody>
        </p:sp>
        <p:pic>
          <p:nvPicPr>
            <p:cNvPr id="17" name="Picture 13" descr="C:\Users\Igor\Desktop\LOGO_0.bmp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928" y="54525"/>
              <a:ext cx="501052" cy="501052"/>
            </a:xfrm>
            <a:prstGeom prst="rect">
              <a:avLst/>
            </a:prstGeom>
            <a:blipFill>
              <a:blip r:embed="rId9" cstate="print"/>
              <a:tile tx="0" ty="0" sx="100000" sy="100000" flip="none" algn="tl"/>
            </a:blipFill>
            <a:effectLst>
              <a:outerShdw blurRad="546100" dir="3780000" sx="98000" sy="98000" algn="ctr" rotWithShape="0">
                <a:srgbClr val="000000">
                  <a:alpha val="38000"/>
                </a:srgbClr>
              </a:outerShdw>
            </a:effectLst>
            <a:scene3d>
              <a:camera prst="orthographicFront"/>
              <a:lightRig rig="threePt" dir="t"/>
            </a:scene3d>
            <a:sp3d extrusionH="107950" prstMaterial="dkEdge">
              <a:bevelT/>
              <a:extrusionClr>
                <a:schemeClr val="accent3"/>
              </a:extrusionClr>
            </a:sp3d>
          </p:spPr>
        </p:pic>
      </p:grpSp>
    </p:spTree>
    <p:extLst>
      <p:ext uri="{BB962C8B-B14F-4D97-AF65-F5344CB8AC3E}">
        <p14:creationId xmlns:p14="http://schemas.microsoft.com/office/powerpoint/2010/main" val="294041443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01853" y="976490"/>
            <a:ext cx="70260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</a:rPr>
              <a:t>	</a:t>
            </a:r>
            <a:endParaRPr lang="ru-RU" sz="24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2635211" y="655814"/>
            <a:ext cx="7199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400" b="1" u="sng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Направления </a:t>
            </a:r>
            <a:r>
              <a:rPr lang="ru-RU" sz="2400" b="1" u="sng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деятельности</a:t>
            </a:r>
            <a:r>
              <a:rPr lang="ru-RU" sz="2400" b="1" u="sng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ru-RU" sz="2400" b="1" u="sng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Производство</a:t>
            </a:r>
            <a:endParaRPr lang="ru-RU" sz="2400" b="1" u="sng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Изображение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7166" y="3753260"/>
            <a:ext cx="3498574" cy="2688804"/>
          </a:xfrm>
          <a:prstGeom prst="rect">
            <a:avLst/>
          </a:prstGeom>
        </p:spPr>
      </p:pic>
      <p:pic>
        <p:nvPicPr>
          <p:cNvPr id="9" name="Изображение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6348" y="1258468"/>
            <a:ext cx="3909393" cy="2540296"/>
          </a:xfrm>
          <a:prstGeom prst="rect">
            <a:avLst/>
          </a:prstGeom>
        </p:spPr>
      </p:pic>
      <p:pic>
        <p:nvPicPr>
          <p:cNvPr id="10" name="Изображение 1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2946" y="3791418"/>
            <a:ext cx="2048557" cy="2650644"/>
          </a:xfrm>
          <a:prstGeom prst="rect">
            <a:avLst/>
          </a:prstGeom>
        </p:spPr>
      </p:pic>
      <p:pic>
        <p:nvPicPr>
          <p:cNvPr id="11" name="Изображение 1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3947" y="3791418"/>
            <a:ext cx="2328999" cy="2650644"/>
          </a:xfrm>
          <a:prstGeom prst="rect">
            <a:avLst/>
          </a:prstGeom>
        </p:spPr>
      </p:pic>
      <p:pic>
        <p:nvPicPr>
          <p:cNvPr id="12" name="Изображение 1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51120"/>
            <a:ext cx="4522302" cy="2224152"/>
          </a:xfrm>
          <a:prstGeom prst="rect">
            <a:avLst/>
          </a:prstGeom>
        </p:spPr>
      </p:pic>
      <p:pic>
        <p:nvPicPr>
          <p:cNvPr id="15" name="Изображение 19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3948" y="1258468"/>
            <a:ext cx="3962400" cy="2532948"/>
          </a:xfrm>
          <a:prstGeom prst="rect">
            <a:avLst/>
          </a:prstGeom>
        </p:spPr>
      </p:pic>
      <p:pic>
        <p:nvPicPr>
          <p:cNvPr id="16" name="Изображение 21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75272"/>
            <a:ext cx="4253947" cy="3055570"/>
          </a:xfrm>
          <a:prstGeom prst="rect">
            <a:avLst/>
          </a:prstGeom>
        </p:spPr>
      </p:pic>
      <p:grpSp>
        <p:nvGrpSpPr>
          <p:cNvPr id="17" name="Группа 16"/>
          <p:cNvGrpSpPr/>
          <p:nvPr/>
        </p:nvGrpSpPr>
        <p:grpSpPr>
          <a:xfrm>
            <a:off x="91928" y="12663"/>
            <a:ext cx="3507971" cy="584775"/>
            <a:chOff x="91928" y="12663"/>
            <a:chExt cx="3507971" cy="584775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91928" y="12663"/>
              <a:ext cx="350797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Lucida Sans"/>
                  <a:cs typeface="Times New Roman" pitchFamily="18" charset="0"/>
                </a:rPr>
                <a:t>   </a:t>
              </a:r>
              <a:r>
                <a:rPr lang="en-US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Lucida Sans"/>
                  <a:cs typeface="Times New Roman" pitchFamily="18" charset="0"/>
                </a:rPr>
                <a:t>Акционерное</a:t>
              </a:r>
              <a:r>
                <a:rPr lang="en-US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Lucida Sans"/>
                  <a:cs typeface="Arial" charset="0"/>
                </a:rPr>
                <a:t> Общество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Lucida Sans"/>
                  <a:cs typeface="Arial" charset="0"/>
                </a:rPr>
                <a:t>    </a:t>
              </a:r>
              <a:r>
                <a:rPr lang="ru-RU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Arial" panose="020B0604020202020204" pitchFamily="34" charset="0"/>
                  <a:cs typeface="Arial" charset="0"/>
                </a:rPr>
                <a:t> «Ойл Сервис Технолоджи»</a:t>
              </a:r>
              <a:r>
                <a:rPr lang="en-US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Lucida Sans"/>
                  <a:cs typeface="Arial" charset="0"/>
                </a:rPr>
                <a:t> </a:t>
              </a:r>
              <a:endParaRPr lang="en-US" sz="1600" b="1" dirty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rgbClr val="CEB966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Lucida Sans"/>
                <a:cs typeface="Arial" charset="0"/>
              </a:endParaRPr>
            </a:p>
          </p:txBody>
        </p:sp>
        <p:pic>
          <p:nvPicPr>
            <p:cNvPr id="19" name="Picture 13" descr="C:\Users\Igor\Desktop\LOGO_0.bmp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928" y="54525"/>
              <a:ext cx="501052" cy="501052"/>
            </a:xfrm>
            <a:prstGeom prst="rect">
              <a:avLst/>
            </a:prstGeom>
            <a:blipFill>
              <a:blip r:embed="rId11" cstate="print"/>
              <a:tile tx="0" ty="0" sx="100000" sy="100000" flip="none" algn="tl"/>
            </a:blipFill>
            <a:effectLst>
              <a:outerShdw blurRad="546100" dir="3780000" sx="98000" sy="98000" algn="ctr" rotWithShape="0">
                <a:srgbClr val="000000">
                  <a:alpha val="38000"/>
                </a:srgbClr>
              </a:outerShdw>
            </a:effectLst>
            <a:scene3d>
              <a:camera prst="orthographicFront"/>
              <a:lightRig rig="threePt" dir="t"/>
            </a:scene3d>
            <a:sp3d extrusionH="107950" prstMaterial="dkEdge">
              <a:bevelT/>
              <a:extrusionClr>
                <a:schemeClr val="accent3"/>
              </a:extrusionClr>
            </a:sp3d>
          </p:spPr>
        </p:pic>
      </p:grpSp>
    </p:spTree>
    <p:extLst>
      <p:ext uri="{BB962C8B-B14F-4D97-AF65-F5344CB8AC3E}">
        <p14:creationId xmlns:p14="http://schemas.microsoft.com/office/powerpoint/2010/main" val="148389620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249383" y="689392"/>
            <a:ext cx="1166552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ru-RU" sz="2400" b="1" u="sng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Организационная структура АО «Ойл Сервис Технолоджи» </a:t>
            </a:r>
            <a:endParaRPr lang="ru-RU" sz="2400" u="sng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90978" y="6189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838092" y="187100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893" y="1422631"/>
            <a:ext cx="10751128" cy="4634444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91928" y="12663"/>
            <a:ext cx="3507971" cy="584775"/>
            <a:chOff x="91928" y="12663"/>
            <a:chExt cx="3507971" cy="584775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91928" y="12663"/>
              <a:ext cx="350797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Lucida Sans"/>
                  <a:cs typeface="Times New Roman" pitchFamily="18" charset="0"/>
                </a:rPr>
                <a:t>   </a:t>
              </a:r>
              <a:r>
                <a:rPr lang="en-US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Lucida Sans"/>
                  <a:cs typeface="Times New Roman" pitchFamily="18" charset="0"/>
                </a:rPr>
                <a:t>Акционерное</a:t>
              </a:r>
              <a:r>
                <a:rPr lang="en-US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Lucida Sans"/>
                  <a:cs typeface="Arial" charset="0"/>
                </a:rPr>
                <a:t> Общество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Lucida Sans"/>
                  <a:cs typeface="Arial" charset="0"/>
                </a:rPr>
                <a:t>    </a:t>
              </a:r>
              <a:r>
                <a:rPr lang="ru-RU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Arial" panose="020B0604020202020204" pitchFamily="34" charset="0"/>
                  <a:cs typeface="Arial" charset="0"/>
                </a:rPr>
                <a:t> «Ойл Сервис Технолоджи»</a:t>
              </a:r>
              <a:r>
                <a:rPr lang="en-US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Lucida Sans"/>
                  <a:cs typeface="Arial" charset="0"/>
                </a:rPr>
                <a:t> </a:t>
              </a:r>
              <a:endParaRPr lang="en-US" sz="1600" b="1" dirty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rgbClr val="CEB966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Lucida Sans"/>
                <a:cs typeface="Arial" charset="0"/>
              </a:endParaRPr>
            </a:p>
          </p:txBody>
        </p:sp>
        <p:pic>
          <p:nvPicPr>
            <p:cNvPr id="10" name="Picture 13" descr="C:\Users\Igor\Desktop\LOGO_0.bmp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928" y="54525"/>
              <a:ext cx="501052" cy="501052"/>
            </a:xfrm>
            <a:prstGeom prst="rect">
              <a:avLst/>
            </a:prstGeom>
            <a:blipFill>
              <a:blip r:embed="rId5" cstate="print"/>
              <a:tile tx="0" ty="0" sx="100000" sy="100000" flip="none" algn="tl"/>
            </a:blipFill>
            <a:effectLst>
              <a:outerShdw blurRad="546100" dir="3780000" sx="98000" sy="98000" algn="ctr" rotWithShape="0">
                <a:srgbClr val="000000">
                  <a:alpha val="38000"/>
                </a:srgbClr>
              </a:outerShdw>
            </a:effectLst>
            <a:scene3d>
              <a:camera prst="orthographicFront"/>
              <a:lightRig rig="threePt" dir="t"/>
            </a:scene3d>
            <a:sp3d extrusionH="107950" prstMaterial="dkEdge">
              <a:bevelT/>
              <a:extrusionClr>
                <a:schemeClr val="accent3"/>
              </a:extrusionClr>
            </a:sp3d>
          </p:spPr>
        </p:pic>
      </p:grpSp>
    </p:spTree>
    <p:extLst>
      <p:ext uri="{BB962C8B-B14F-4D97-AF65-F5344CB8AC3E}">
        <p14:creationId xmlns:p14="http://schemas.microsoft.com/office/powerpoint/2010/main" val="776532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304553" y="1816064"/>
            <a:ext cx="7777753" cy="3737012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lIns="184336" tIns="52025" rIns="61448" bIns="52025" anchor="ctr"/>
          <a:lstStyle/>
          <a:p>
            <a:pPr eaLnBrk="1" hangingPunct="1"/>
            <a:r>
              <a:rPr lang="ru-RU" alt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altLang="ru-RU" sz="28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АО </a:t>
            </a:r>
            <a:r>
              <a:rPr lang="ru-RU" altLang="ru-RU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«Ойл Сервис Технолоджи</a:t>
            </a:r>
            <a:r>
              <a:rPr lang="ru-RU" altLang="ru-RU" sz="28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» </a:t>
            </a:r>
            <a:r>
              <a:rPr lang="ru-RU" altLang="ru-RU" sz="2800" dirty="0" smtClean="0">
                <a:cs typeface="Times New Roman" pitchFamily="18" charset="0"/>
              </a:rPr>
              <a:t>- это </a:t>
            </a:r>
            <a:r>
              <a:rPr lang="ru-RU" altLang="ru-RU" sz="2800" dirty="0">
                <a:cs typeface="Times New Roman" pitchFamily="18" charset="0"/>
              </a:rPr>
              <a:t>молодая, </a:t>
            </a:r>
            <a:r>
              <a:rPr lang="ru-RU" altLang="ru-RU" sz="2800" dirty="0" smtClean="0">
                <a:cs typeface="Times New Roman" pitchFamily="18" charset="0"/>
              </a:rPr>
              <a:t>быстроразвивающаяся,</a:t>
            </a:r>
          </a:p>
          <a:p>
            <a:pPr eaLnBrk="1" hangingPunct="1"/>
            <a:r>
              <a:rPr lang="ru-RU" altLang="ru-RU" sz="2800" dirty="0" smtClean="0">
                <a:cs typeface="Times New Roman" pitchFamily="18" charset="0"/>
              </a:rPr>
              <a:t>высокотехнологичная </a:t>
            </a:r>
            <a:r>
              <a:rPr lang="ru-RU" altLang="ru-RU" sz="2800" dirty="0">
                <a:cs typeface="Times New Roman" pitchFamily="18" charset="0"/>
              </a:rPr>
              <a:t>нефтесервисная компания, постоянно расширяющая регионы своего присутствия и спектр сервисных </a:t>
            </a:r>
            <a:r>
              <a:rPr lang="ru-RU" altLang="ru-RU" sz="2800" dirty="0" smtClean="0">
                <a:cs typeface="Times New Roman" pitchFamily="18" charset="0"/>
              </a:rPr>
              <a:t>услуг, </a:t>
            </a:r>
            <a:r>
              <a:rPr lang="ru-RU" altLang="ru-RU" sz="28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основана </a:t>
            </a:r>
            <a:r>
              <a:rPr lang="ru-RU" altLang="ru-RU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в 2009 г</a:t>
            </a:r>
            <a:r>
              <a:rPr lang="ru-RU" altLang="ru-RU" sz="2800" dirty="0">
                <a:cs typeface="Times New Roman" pitchFamily="18" charset="0"/>
              </a:rPr>
              <a:t>. с целью формирования в нефтегазовом сервисе независимой </a:t>
            </a:r>
            <a:r>
              <a:rPr lang="ru-RU" altLang="ru-RU" sz="2800" dirty="0" smtClean="0">
                <a:cs typeface="Times New Roman" pitchFamily="18" charset="0"/>
              </a:rPr>
              <a:t>и </a:t>
            </a:r>
            <a:r>
              <a:rPr lang="ru-RU" altLang="ru-RU" sz="2800" dirty="0">
                <a:cs typeface="Times New Roman" pitchFamily="18" charset="0"/>
              </a:rPr>
              <a:t>конкурентоспособной нефтесервисной  компании</a:t>
            </a:r>
            <a:r>
              <a:rPr lang="ru-RU" altLang="ru-RU" sz="2800" dirty="0" smtClean="0">
                <a:cs typeface="Times New Roman" pitchFamily="18" charset="0"/>
              </a:rPr>
              <a:t>.</a:t>
            </a:r>
            <a:endParaRPr lang="ru-RU" altLang="ru-RU" sz="2800" dirty="0">
              <a:cs typeface="Times New Roman" pitchFamily="18" charset="0"/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96605" y="1519030"/>
            <a:ext cx="2811364" cy="4034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196605" y="5553076"/>
            <a:ext cx="281136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dirty="0"/>
              <a:t>Генеральный директор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/>
              <a:t>Калдыркаев Игорь </a:t>
            </a:r>
            <a:r>
              <a:rPr lang="ru-RU" sz="1400" dirty="0" smtClean="0"/>
              <a:t>Александрович</a:t>
            </a:r>
            <a:endParaRPr lang="ru-RU" dirty="0"/>
          </a:p>
        </p:txBody>
      </p:sp>
      <p:grpSp>
        <p:nvGrpSpPr>
          <p:cNvPr id="10" name="Группа 9"/>
          <p:cNvGrpSpPr/>
          <p:nvPr/>
        </p:nvGrpSpPr>
        <p:grpSpPr>
          <a:xfrm>
            <a:off x="91928" y="12663"/>
            <a:ext cx="3507971" cy="584775"/>
            <a:chOff x="91928" y="12663"/>
            <a:chExt cx="3507971" cy="584775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91928" y="12663"/>
              <a:ext cx="350797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Lucida Sans"/>
                  <a:cs typeface="Times New Roman" pitchFamily="18" charset="0"/>
                </a:rPr>
                <a:t>   </a:t>
              </a:r>
              <a:r>
                <a:rPr lang="en-US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Lucida Sans"/>
                  <a:cs typeface="Times New Roman" pitchFamily="18" charset="0"/>
                </a:rPr>
                <a:t>Акционерное</a:t>
              </a:r>
              <a:r>
                <a:rPr lang="en-US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Lucida Sans"/>
                  <a:cs typeface="Arial" charset="0"/>
                </a:rPr>
                <a:t> Общество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Lucida Sans"/>
                  <a:cs typeface="Arial" charset="0"/>
                </a:rPr>
                <a:t>    </a:t>
              </a:r>
              <a:r>
                <a:rPr lang="ru-RU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Arial" panose="020B0604020202020204" pitchFamily="34" charset="0"/>
                  <a:cs typeface="Arial" charset="0"/>
                </a:rPr>
                <a:t> «Ойл Сервис Технолоджи»</a:t>
              </a:r>
              <a:r>
                <a:rPr lang="en-US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Lucida Sans"/>
                  <a:cs typeface="Arial" charset="0"/>
                </a:rPr>
                <a:t> </a:t>
              </a:r>
              <a:endParaRPr lang="en-US" sz="1600" b="1" dirty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rgbClr val="CEB966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Lucida Sans"/>
                <a:cs typeface="Arial" charset="0"/>
              </a:endParaRPr>
            </a:p>
          </p:txBody>
        </p:sp>
        <p:pic>
          <p:nvPicPr>
            <p:cNvPr id="13" name="Picture 13" descr="C:\Users\Igor\Desktop\LOGO_0.bmp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928" y="54525"/>
              <a:ext cx="501052" cy="501052"/>
            </a:xfrm>
            <a:prstGeom prst="rect">
              <a:avLst/>
            </a:prstGeom>
            <a:blipFill>
              <a:blip r:embed="rId4" cstate="print"/>
              <a:tile tx="0" ty="0" sx="100000" sy="100000" flip="none" algn="tl"/>
            </a:blipFill>
            <a:effectLst>
              <a:outerShdw blurRad="546100" dir="3780000" sx="98000" sy="98000" algn="ctr" rotWithShape="0">
                <a:srgbClr val="000000">
                  <a:alpha val="38000"/>
                </a:srgbClr>
              </a:outerShdw>
            </a:effectLst>
            <a:scene3d>
              <a:camera prst="orthographicFront"/>
              <a:lightRig rig="threePt" dir="t"/>
            </a:scene3d>
            <a:sp3d extrusionH="107950" prstMaterial="dkEdge">
              <a:bevelT/>
              <a:extrusionClr>
                <a:schemeClr val="accent3"/>
              </a:extrusionClr>
            </a:sp3d>
          </p:spPr>
        </p:pic>
      </p:grpSp>
    </p:spTree>
    <p:extLst>
      <p:ext uri="{BB962C8B-B14F-4D97-AF65-F5344CB8AC3E}">
        <p14:creationId xmlns:p14="http://schemas.microsoft.com/office/powerpoint/2010/main" val="773566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01853" y="976490"/>
            <a:ext cx="70260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</a:rPr>
              <a:t>	</a:t>
            </a:r>
            <a:endParaRPr lang="ru-RU" sz="2400" dirty="0" smtClean="0"/>
          </a:p>
        </p:txBody>
      </p:sp>
      <p:sp>
        <p:nvSpPr>
          <p:cNvPr id="3" name="Прямоугольник 2"/>
          <p:cNvSpPr/>
          <p:nvPr/>
        </p:nvSpPr>
        <p:spPr>
          <a:xfrm>
            <a:off x="643003" y="1828800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180340" algn="just">
              <a:spcAft>
                <a:spcPts val="0"/>
              </a:spcAft>
            </a:pPr>
            <a:r>
              <a:rPr lang="ru-RU" sz="2000" dirty="0" smtClean="0">
                <a:latin typeface="Times New Roman" charset="0"/>
                <a:ea typeface="Times New Roman" charset="0"/>
              </a:rPr>
              <a:t>.</a:t>
            </a:r>
            <a:endParaRPr lang="ru-RU" sz="2000" dirty="0">
              <a:effectLst/>
              <a:latin typeface="Times New Roman" charset="0"/>
              <a:ea typeface="Times New Roman" charset="0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5938506" y="2035151"/>
            <a:ext cx="14998514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643003" y="562992"/>
            <a:ext cx="10444097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1600" dirty="0" smtClean="0">
                <a:solidFill>
                  <a:srgbClr val="000099"/>
                </a:solidFill>
                <a:latin typeface="Anodina" panose="00000500000000000000" pitchFamily="50" charset="0"/>
                <a:ea typeface="Times New Roman" panose="02020603050405020304" pitchFamily="18" charset="0"/>
              </a:rPr>
              <a:t>         </a:t>
            </a:r>
            <a:r>
              <a:rPr lang="ru-RU" sz="16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АО </a:t>
            </a:r>
            <a:r>
              <a:rPr lang="ru-RU" sz="16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«Ойл Сервис Технолоджи» </a:t>
            </a:r>
            <a:r>
              <a:rPr lang="ru-RU" sz="1600" u="sng" dirty="0">
                <a:ea typeface="Times New Roman" panose="02020603050405020304" pitchFamily="18" charset="0"/>
              </a:rPr>
              <a:t>на каждом контракте</a:t>
            </a:r>
            <a:r>
              <a:rPr lang="ru-RU" sz="1600" dirty="0">
                <a:ea typeface="Times New Roman" panose="02020603050405020304" pitchFamily="18" charset="0"/>
              </a:rPr>
              <a:t> принимает и поддерживает стандарты управления Заказчика.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1600" dirty="0">
                <a:ea typeface="Times New Roman" panose="02020603050405020304" pitchFamily="18" charset="0"/>
              </a:rPr>
              <a:t>Каждый сотрудник АО «Ойл Сервис Технолоджи», работающий на объекте Заказчика, обеспечивается спец. одеждой и обувью (летний и зимний комплекты), оргтехникой – ноутбуком, принтером, сканером, цифровым фотоаппаратом, комплектом сотовой или спутниковой связи (при отсутствии сотовой связи</a:t>
            </a:r>
            <a:r>
              <a:rPr lang="ru-RU" sz="1600" dirty="0" smtClean="0">
                <a:ea typeface="Times New Roman" panose="02020603050405020304" pitchFamily="18" charset="0"/>
              </a:rPr>
              <a:t>).</a:t>
            </a:r>
            <a:endParaRPr lang="ru-RU" sz="1600" dirty="0">
              <a:ea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16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Все </a:t>
            </a:r>
            <a:r>
              <a:rPr lang="ru-RU" sz="16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инженеры (супервайзеры) </a:t>
            </a:r>
            <a:r>
              <a:rPr lang="ru-RU" sz="1600" dirty="0">
                <a:ea typeface="Times New Roman" panose="02020603050405020304" pitchFamily="18" charset="0"/>
              </a:rPr>
              <a:t>Общества </a:t>
            </a:r>
            <a:r>
              <a:rPr lang="ru-RU" sz="1600" u="sng" dirty="0">
                <a:ea typeface="Times New Roman" panose="02020603050405020304" pitchFamily="18" charset="0"/>
              </a:rPr>
              <a:t>прошли специальную подготовку </a:t>
            </a:r>
            <a:r>
              <a:rPr lang="ru-RU" sz="1600" dirty="0" smtClean="0">
                <a:ea typeface="Times New Roman" panose="02020603050405020304" pitchFamily="18" charset="0"/>
              </a:rPr>
              <a:t>по </a:t>
            </a:r>
            <a:r>
              <a:rPr lang="ru-RU" sz="1600" dirty="0">
                <a:ea typeface="Times New Roman" panose="02020603050405020304" pitchFamily="18" charset="0"/>
              </a:rPr>
              <a:t>курсу: «Контроль скважины. Управление скважиной при ГНВП, в т.ч. на месторождениях с содержанием H</a:t>
            </a:r>
            <a:r>
              <a:rPr lang="ru-RU" sz="1600" baseline="-25000" dirty="0">
                <a:ea typeface="Times New Roman" panose="02020603050405020304" pitchFamily="18" charset="0"/>
              </a:rPr>
              <a:t>2</a:t>
            </a:r>
            <a:r>
              <a:rPr lang="ru-RU" sz="1600" dirty="0">
                <a:ea typeface="Times New Roman" panose="02020603050405020304" pitchFamily="18" charset="0"/>
              </a:rPr>
              <a:t>S до 6%», </a:t>
            </a:r>
            <a:r>
              <a:rPr lang="ru-RU" sz="1600" dirty="0" smtClean="0">
                <a:ea typeface="Times New Roman" panose="02020603050405020304" pitchFamily="18" charset="0"/>
              </a:rPr>
              <a:t>УТЦ </a:t>
            </a:r>
            <a:r>
              <a:rPr lang="ru-RU" sz="1600" dirty="0">
                <a:ea typeface="Times New Roman" panose="02020603050405020304" pitchFamily="18" charset="0"/>
              </a:rPr>
              <a:t>«Досанг» ООО «Газпром безопасность» (п. Досанг) по курсу: «Контроль скважины. Управление скважиной при ГНВП, в т.ч. на месторождениях с содержанием H</a:t>
            </a:r>
            <a:r>
              <a:rPr lang="ru-RU" sz="1600" baseline="-25000" dirty="0">
                <a:ea typeface="Times New Roman" panose="02020603050405020304" pitchFamily="18" charset="0"/>
              </a:rPr>
              <a:t>2</a:t>
            </a:r>
            <a:r>
              <a:rPr lang="ru-RU" sz="1600" dirty="0">
                <a:ea typeface="Times New Roman" panose="02020603050405020304" pitchFamily="18" charset="0"/>
              </a:rPr>
              <a:t>S свыше 6%», допуск «Д», либо «</a:t>
            </a:r>
            <a:r>
              <a:rPr lang="en-US" sz="1600" dirty="0">
                <a:latin typeface="Anodina" panose="00000500000000000000" pitchFamily="50" charset="0"/>
                <a:ea typeface="Times New Roman" panose="02020603050405020304" pitchFamily="18" charset="0"/>
              </a:rPr>
              <a:t>IWCF</a:t>
            </a:r>
            <a:r>
              <a:rPr lang="ru-RU" sz="1600" dirty="0" smtClean="0">
                <a:ea typeface="Times New Roman" panose="02020603050405020304" pitchFamily="18" charset="0"/>
              </a:rPr>
              <a:t>» в Международный институт </a:t>
            </a:r>
            <a:r>
              <a:rPr lang="ru-RU" sz="1600" dirty="0">
                <a:ea typeface="Times New Roman" panose="02020603050405020304" pitchFamily="18" charset="0"/>
              </a:rPr>
              <a:t>дополнительного образования (</a:t>
            </a:r>
            <a:r>
              <a:rPr lang="ru-RU" sz="1600" dirty="0" smtClean="0">
                <a:ea typeface="Times New Roman" panose="02020603050405020304" pitchFamily="18" charset="0"/>
              </a:rPr>
              <a:t>МИДО), </a:t>
            </a:r>
            <a:r>
              <a:rPr lang="en-US" sz="1600" dirty="0" smtClean="0">
                <a:ea typeface="Times New Roman" panose="02020603050405020304" pitchFamily="18" charset="0"/>
              </a:rPr>
              <a:t>Advanced Safety Technologies LLC (AST)</a:t>
            </a:r>
            <a:r>
              <a:rPr lang="ru-RU" sz="1600" dirty="0" smtClean="0">
                <a:ea typeface="Times New Roman" panose="02020603050405020304" pitchFamily="18" charset="0"/>
              </a:rPr>
              <a:t>.</a:t>
            </a: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1600" dirty="0" smtClean="0">
                <a:ea typeface="Times New Roman" panose="02020603050405020304" pitchFamily="18" charset="0"/>
              </a:rPr>
              <a:t>Для работ на шельфе сотрудники проходят обучение по курсу </a:t>
            </a:r>
            <a:r>
              <a:rPr lang="en-US" sz="1600" dirty="0" smtClean="0">
                <a:ea typeface="Times New Roman" panose="02020603050405020304" pitchFamily="18" charset="0"/>
              </a:rPr>
              <a:t>BOSIET </a:t>
            </a:r>
            <a:r>
              <a:rPr lang="ru-RU" sz="1600" dirty="0" smtClean="0">
                <a:ea typeface="Times New Roman" panose="02020603050405020304" pitchFamily="18" charset="0"/>
              </a:rPr>
              <a:t> в учебном центре УЦ</a:t>
            </a:r>
            <a:r>
              <a:rPr lang="en-US" sz="1600" dirty="0" smtClean="0">
                <a:ea typeface="Times New Roman" panose="02020603050405020304" pitchFamily="18" charset="0"/>
              </a:rPr>
              <a:t> </a:t>
            </a:r>
            <a:r>
              <a:rPr lang="ru-RU" sz="1600" dirty="0" smtClean="0">
                <a:ea typeface="Times New Roman" panose="02020603050405020304" pitchFamily="18" charset="0"/>
              </a:rPr>
              <a:t>«Вега» в городе Южно-Сахалинске.</a:t>
            </a:r>
            <a:endParaRPr lang="ru-RU" sz="1600" dirty="0">
              <a:ea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16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Все инженеры (супервайзеры) </a:t>
            </a:r>
            <a:r>
              <a:rPr lang="ru-RU" sz="1600" dirty="0" smtClean="0">
                <a:ea typeface="Times New Roman" panose="02020603050405020304" pitchFamily="18" charset="0"/>
              </a:rPr>
              <a:t> </a:t>
            </a:r>
            <a:r>
              <a:rPr lang="ru-RU" sz="1600" dirty="0">
                <a:ea typeface="Times New Roman" panose="02020603050405020304" pitchFamily="18" charset="0"/>
              </a:rPr>
              <a:t>аттестованы в качестве </a:t>
            </a:r>
            <a:r>
              <a:rPr lang="ru-RU" sz="1600" u="sng" dirty="0">
                <a:ea typeface="Times New Roman" panose="02020603050405020304" pitchFamily="18" charset="0"/>
              </a:rPr>
              <a:t>«Руководителей и специалистов организаций по основам промышленной безопасности»</a:t>
            </a:r>
            <a:r>
              <a:rPr lang="ru-RU" sz="1600" dirty="0">
                <a:ea typeface="Times New Roman" panose="02020603050405020304" pitchFamily="18" charset="0"/>
              </a:rPr>
              <a:t>, область аттестации - «А.1», «Требования промышленной безопасности в нефтяной и газовой промышленности», «Оборудование, работающее под давлением, подъёмные сооружения», область аттестации - «Б8», «Б9». Находясь на объектах заказчика, все супервайзеры имеют при себе соответствующие свидетельства и удостоверения.</a:t>
            </a:r>
            <a:endParaRPr lang="ru-RU" sz="1600" dirty="0">
              <a:effectLst/>
              <a:ea typeface="Times New Roman" panose="02020603050405020304" pitchFamily="18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91928" y="12663"/>
            <a:ext cx="3507971" cy="584775"/>
            <a:chOff x="91928" y="12663"/>
            <a:chExt cx="3507971" cy="584775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91928" y="12663"/>
              <a:ext cx="350797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Lucida Sans"/>
                  <a:cs typeface="Times New Roman" pitchFamily="18" charset="0"/>
                </a:rPr>
                <a:t>   </a:t>
              </a:r>
              <a:r>
                <a:rPr lang="en-US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Lucida Sans"/>
                  <a:cs typeface="Times New Roman" pitchFamily="18" charset="0"/>
                </a:rPr>
                <a:t>Акционерное</a:t>
              </a:r>
              <a:r>
                <a:rPr lang="en-US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Lucida Sans"/>
                  <a:cs typeface="Arial" charset="0"/>
                </a:rPr>
                <a:t> Общество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Lucida Sans"/>
                  <a:cs typeface="Arial" charset="0"/>
                </a:rPr>
                <a:t>    </a:t>
              </a:r>
              <a:r>
                <a:rPr lang="ru-RU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Arial" panose="020B0604020202020204" pitchFamily="34" charset="0"/>
                  <a:cs typeface="Arial" charset="0"/>
                </a:rPr>
                <a:t> «Ойл Сервис Технолоджи»</a:t>
              </a:r>
              <a:r>
                <a:rPr lang="en-US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Lucida Sans"/>
                  <a:cs typeface="Arial" charset="0"/>
                </a:rPr>
                <a:t> </a:t>
              </a:r>
              <a:endParaRPr lang="en-US" sz="1600" b="1" dirty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rgbClr val="CEB966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Lucida Sans"/>
                <a:cs typeface="Arial" charset="0"/>
              </a:endParaRPr>
            </a:p>
          </p:txBody>
        </p:sp>
        <p:pic>
          <p:nvPicPr>
            <p:cNvPr id="10" name="Picture 13" descr="C:\Users\Igor\Desktop\LOGO_0.bmp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928" y="54525"/>
              <a:ext cx="501052" cy="501052"/>
            </a:xfrm>
            <a:prstGeom prst="rect">
              <a:avLst/>
            </a:prstGeom>
            <a:blipFill>
              <a:blip r:embed="rId4" cstate="print"/>
              <a:tile tx="0" ty="0" sx="100000" sy="100000" flip="none" algn="tl"/>
            </a:blipFill>
            <a:effectLst>
              <a:outerShdw blurRad="546100" dir="3780000" sx="98000" sy="98000" algn="ctr" rotWithShape="0">
                <a:srgbClr val="000000">
                  <a:alpha val="38000"/>
                </a:srgbClr>
              </a:outerShdw>
            </a:effectLst>
            <a:scene3d>
              <a:camera prst="orthographicFront"/>
              <a:lightRig rig="threePt" dir="t"/>
            </a:scene3d>
            <a:sp3d extrusionH="107950" prstMaterial="dkEdge">
              <a:bevelT/>
              <a:extrusionClr>
                <a:schemeClr val="accent3"/>
              </a:extrusionClr>
            </a:sp3d>
          </p:spPr>
        </p:pic>
      </p:grpSp>
    </p:spTree>
    <p:extLst>
      <p:ext uri="{BB962C8B-B14F-4D97-AF65-F5344CB8AC3E}">
        <p14:creationId xmlns:p14="http://schemas.microsoft.com/office/powerpoint/2010/main" val="175691566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422" y="1876152"/>
            <a:ext cx="3353583" cy="320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Прямоугольник 1"/>
          <p:cNvSpPr/>
          <p:nvPr/>
        </p:nvSpPr>
        <p:spPr>
          <a:xfrm>
            <a:off x="3965005" y="1771105"/>
            <a:ext cx="73543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 </a:t>
            </a:r>
            <a:r>
              <a:rPr lang="ru-RU" sz="2400" dirty="0" smtClean="0">
                <a:solidFill>
                  <a:srgbClr val="000099"/>
                </a:solidFill>
              </a:rPr>
              <a:t>Внедрение </a:t>
            </a:r>
            <a:r>
              <a:rPr lang="ru-RU" sz="2400" dirty="0"/>
              <a:t>современных </a:t>
            </a:r>
            <a:r>
              <a:rPr lang="ru-RU" sz="2400" dirty="0" smtClean="0"/>
              <a:t>технологий Заказчиками  и </a:t>
            </a:r>
            <a:r>
              <a:rPr lang="ru-RU" sz="2400" dirty="0"/>
              <a:t>привлечение</a:t>
            </a:r>
            <a:r>
              <a:rPr lang="en-US" sz="2400" dirty="0"/>
              <a:t> </a:t>
            </a:r>
            <a:r>
              <a:rPr lang="ru-RU" sz="2400" dirty="0" smtClean="0"/>
              <a:t>иностранных Партнеров </a:t>
            </a:r>
            <a:r>
              <a:rPr lang="ru-RU" sz="2400" dirty="0"/>
              <a:t>и</a:t>
            </a:r>
            <a:r>
              <a:rPr lang="en-US" sz="2400" dirty="0"/>
              <a:t> </a:t>
            </a:r>
            <a:r>
              <a:rPr lang="ru-RU" sz="2400" dirty="0"/>
              <a:t>Подрядчиков  вносит коррективы в деятельность Предприятия. </a:t>
            </a:r>
            <a:endParaRPr lang="ru-RU" sz="2400" dirty="0" smtClean="0"/>
          </a:p>
          <a:p>
            <a:endParaRPr lang="en-US" sz="2400" dirty="0" smtClean="0"/>
          </a:p>
          <a:p>
            <a:r>
              <a:rPr lang="en-US" sz="2400" dirty="0"/>
              <a:t> </a:t>
            </a:r>
            <a:r>
              <a:rPr lang="ru-RU" sz="2400" dirty="0" smtClean="0">
                <a:solidFill>
                  <a:srgbClr val="000099"/>
                </a:solidFill>
              </a:rPr>
              <a:t>Начиная</a:t>
            </a:r>
            <a:r>
              <a:rPr lang="ru-RU" sz="2400" dirty="0" smtClean="0"/>
              <a:t> с </a:t>
            </a:r>
            <a:r>
              <a:rPr lang="ru-RU" sz="2400" dirty="0"/>
              <a:t>2015 года</a:t>
            </a:r>
            <a:r>
              <a:rPr lang="en-US" sz="2400" dirty="0"/>
              <a:t> </a:t>
            </a:r>
            <a:r>
              <a:rPr lang="ru-RU" sz="2400" u="sng" dirty="0"/>
              <a:t>в приоритетном </a:t>
            </a:r>
            <a:r>
              <a:rPr lang="ru-RU" sz="2400" dirty="0"/>
              <a:t>плане трудоустраиваются специалисты</a:t>
            </a:r>
            <a:r>
              <a:rPr lang="en-US" sz="2400" dirty="0"/>
              <a:t>, </a:t>
            </a:r>
            <a:r>
              <a:rPr lang="ru-RU" sz="2400" dirty="0" smtClean="0"/>
              <a:t>владеющие иностранными </a:t>
            </a:r>
            <a:r>
              <a:rPr lang="ru-RU" sz="2400" dirty="0"/>
              <a:t>языками и имеющие опыт </a:t>
            </a:r>
            <a:r>
              <a:rPr lang="ru-RU" sz="2400" dirty="0" smtClean="0"/>
              <a:t>работы на международных проектах. </a:t>
            </a:r>
            <a:endParaRPr lang="ru-RU" sz="2400" dirty="0"/>
          </a:p>
        </p:txBody>
      </p:sp>
      <p:grpSp>
        <p:nvGrpSpPr>
          <p:cNvPr id="6" name="Группа 5"/>
          <p:cNvGrpSpPr/>
          <p:nvPr/>
        </p:nvGrpSpPr>
        <p:grpSpPr>
          <a:xfrm>
            <a:off x="91928" y="12663"/>
            <a:ext cx="3507971" cy="584775"/>
            <a:chOff x="91928" y="12663"/>
            <a:chExt cx="3507971" cy="584775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91928" y="12663"/>
              <a:ext cx="350797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Lucida Sans"/>
                  <a:cs typeface="Times New Roman" pitchFamily="18" charset="0"/>
                </a:rPr>
                <a:t>   </a:t>
              </a:r>
              <a:r>
                <a:rPr lang="en-US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Lucida Sans"/>
                  <a:cs typeface="Times New Roman" pitchFamily="18" charset="0"/>
                </a:rPr>
                <a:t>Акционерное</a:t>
              </a:r>
              <a:r>
                <a:rPr lang="en-US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Lucida Sans"/>
                  <a:cs typeface="Arial" charset="0"/>
                </a:rPr>
                <a:t> Общество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Lucida Sans"/>
                  <a:cs typeface="Arial" charset="0"/>
                </a:rPr>
                <a:t>    </a:t>
              </a:r>
              <a:r>
                <a:rPr lang="ru-RU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Arial" panose="020B0604020202020204" pitchFamily="34" charset="0"/>
                  <a:cs typeface="Arial" charset="0"/>
                </a:rPr>
                <a:t> «Ойл Сервис Технолоджи»</a:t>
              </a:r>
              <a:r>
                <a:rPr lang="en-US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Lucida Sans"/>
                  <a:cs typeface="Arial" charset="0"/>
                </a:rPr>
                <a:t> </a:t>
              </a:r>
              <a:endParaRPr lang="en-US" sz="1600" b="1" dirty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rgbClr val="CEB966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Lucida Sans"/>
                <a:cs typeface="Arial" charset="0"/>
              </a:endParaRPr>
            </a:p>
          </p:txBody>
        </p:sp>
        <p:pic>
          <p:nvPicPr>
            <p:cNvPr id="8" name="Picture 13" descr="C:\Users\Igor\Desktop\LOGO_0.bmp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928" y="54525"/>
              <a:ext cx="501052" cy="501052"/>
            </a:xfrm>
            <a:prstGeom prst="rect">
              <a:avLst/>
            </a:prstGeom>
            <a:blipFill>
              <a:blip r:embed="rId5" cstate="print"/>
              <a:tile tx="0" ty="0" sx="100000" sy="100000" flip="none" algn="tl"/>
            </a:blipFill>
            <a:effectLst>
              <a:outerShdw blurRad="546100" dir="3780000" sx="98000" sy="98000" algn="ctr" rotWithShape="0">
                <a:srgbClr val="000000">
                  <a:alpha val="38000"/>
                </a:srgbClr>
              </a:outerShdw>
            </a:effectLst>
            <a:scene3d>
              <a:camera prst="orthographicFront"/>
              <a:lightRig rig="threePt" dir="t"/>
            </a:scene3d>
            <a:sp3d extrusionH="107950" prstMaterial="dkEdge">
              <a:bevelT/>
              <a:extrusionClr>
                <a:schemeClr val="accent3"/>
              </a:extrusionClr>
            </a:sp3d>
          </p:spPr>
        </p:pic>
      </p:grpSp>
    </p:spTree>
    <p:extLst>
      <p:ext uri="{BB962C8B-B14F-4D97-AF65-F5344CB8AC3E}">
        <p14:creationId xmlns:p14="http://schemas.microsoft.com/office/powerpoint/2010/main" val="153994243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403273" y="1283855"/>
            <a:ext cx="591603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 smtClean="0">
                <a:solidFill>
                  <a:schemeClr val="accent4"/>
                </a:solidFill>
              </a:rPr>
              <a:t>Экология и содействие общественным организациям</a:t>
            </a:r>
            <a:r>
              <a:rPr lang="ru-RU" sz="2400" dirty="0" smtClean="0"/>
              <a:t>.</a:t>
            </a:r>
          </a:p>
          <a:p>
            <a:endParaRPr lang="ru-RU" sz="2400" dirty="0" smtClean="0"/>
          </a:p>
          <a:p>
            <a:endParaRPr lang="ru-RU" sz="2400" dirty="0"/>
          </a:p>
          <a:p>
            <a:endParaRPr lang="en-US" sz="2400" dirty="0" smtClean="0"/>
          </a:p>
          <a:p>
            <a:pPr defTabSz="922338"/>
            <a:r>
              <a:rPr lang="ru-RU" sz="2400" dirty="0" smtClean="0"/>
              <a:t>В 2019 году</a:t>
            </a:r>
            <a:r>
              <a:rPr lang="en-US" sz="2400" dirty="0" smtClean="0"/>
              <a:t> </a:t>
            </a:r>
            <a:r>
              <a:rPr lang="ru-RU" sz="2400" dirty="0" smtClean="0"/>
              <a:t>сотрудники проекта ООО «Газпромнефть-Сахалин» обеспечили видеосъемку мониторинга серых китов в Охотском море. </a:t>
            </a:r>
            <a:endParaRPr lang="ru-RU" sz="2400" dirty="0"/>
          </a:p>
        </p:txBody>
      </p:sp>
      <p:grpSp>
        <p:nvGrpSpPr>
          <p:cNvPr id="6" name="Группа 5"/>
          <p:cNvGrpSpPr/>
          <p:nvPr/>
        </p:nvGrpSpPr>
        <p:grpSpPr>
          <a:xfrm>
            <a:off x="91928" y="12663"/>
            <a:ext cx="3507971" cy="584775"/>
            <a:chOff x="91928" y="12663"/>
            <a:chExt cx="3507971" cy="584775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91928" y="12663"/>
              <a:ext cx="350797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Lucida Sans"/>
                  <a:cs typeface="Times New Roman" pitchFamily="18" charset="0"/>
                </a:rPr>
                <a:t>   </a:t>
              </a:r>
              <a:r>
                <a:rPr lang="en-US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Lucida Sans"/>
                  <a:cs typeface="Times New Roman" pitchFamily="18" charset="0"/>
                </a:rPr>
                <a:t>Акционерное</a:t>
              </a:r>
              <a:r>
                <a:rPr lang="en-US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Lucida Sans"/>
                  <a:cs typeface="Arial" charset="0"/>
                </a:rPr>
                <a:t> Общество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Lucida Sans"/>
                  <a:cs typeface="Arial" charset="0"/>
                </a:rPr>
                <a:t>    </a:t>
              </a:r>
              <a:r>
                <a:rPr lang="ru-RU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Arial" panose="020B0604020202020204" pitchFamily="34" charset="0"/>
                  <a:cs typeface="Arial" charset="0"/>
                </a:rPr>
                <a:t> «Ойл Сервис Технолоджи»</a:t>
              </a:r>
              <a:r>
                <a:rPr lang="en-US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Lucida Sans"/>
                  <a:cs typeface="Arial" charset="0"/>
                </a:rPr>
                <a:t> </a:t>
              </a:r>
              <a:endParaRPr lang="en-US" sz="1600" b="1" dirty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rgbClr val="CEB966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Lucida Sans"/>
                <a:cs typeface="Arial" charset="0"/>
              </a:endParaRPr>
            </a:p>
          </p:txBody>
        </p:sp>
        <p:pic>
          <p:nvPicPr>
            <p:cNvPr id="8" name="Picture 13" descr="C:\Users\Igor\Desktop\LOGO_0.bmp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928" y="54525"/>
              <a:ext cx="501052" cy="501052"/>
            </a:xfrm>
            <a:prstGeom prst="rect">
              <a:avLst/>
            </a:prstGeom>
            <a:blipFill>
              <a:blip r:embed="rId5" cstate="print"/>
              <a:tile tx="0" ty="0" sx="100000" sy="100000" flip="none" algn="tl"/>
            </a:blipFill>
            <a:effectLst>
              <a:outerShdw blurRad="546100" dir="3780000" sx="98000" sy="98000" algn="ctr" rotWithShape="0">
                <a:srgbClr val="000000">
                  <a:alpha val="38000"/>
                </a:srgbClr>
              </a:outerShdw>
            </a:effectLst>
            <a:scene3d>
              <a:camera prst="orthographicFront"/>
              <a:lightRig rig="threePt" dir="t"/>
            </a:scene3d>
            <a:sp3d extrusionH="107950" prstMaterial="dkEdge">
              <a:bevelT/>
              <a:extrusionClr>
                <a:schemeClr val="accent3"/>
              </a:extrusionClr>
            </a:sp3d>
          </p:spPr>
        </p:pic>
      </p:grp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840613"/>
              </p:ext>
            </p:extLst>
          </p:nvPr>
        </p:nvGraphicFramePr>
        <p:xfrm>
          <a:off x="592980" y="639300"/>
          <a:ext cx="4288263" cy="60679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3" name="Acrobat Document" r:id="rId6" imgW="5667119" imgH="8019810" progId="AcroExch.Document.DC">
                  <p:embed/>
                </p:oleObj>
              </mc:Choice>
              <mc:Fallback>
                <p:oleObj name="Acrobat Document" r:id="rId6" imgW="5667119" imgH="801981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92980" y="639300"/>
                        <a:ext cx="4288263" cy="60679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7445344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01853" y="976490"/>
            <a:ext cx="70260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</a:rPr>
              <a:t>	</a:t>
            </a:r>
            <a:endParaRPr lang="ru-RU" sz="2400" dirty="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2688660" y="1034115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dirty="0" smtClean="0">
                <a:solidFill>
                  <a:srgbClr val="000099"/>
                </a:solidFill>
                <a:latin typeface="+mj-lt"/>
                <a:cs typeface="Times New Roman" pitchFamily="18" charset="0"/>
              </a:rPr>
              <a:t>Социальная программа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99121" y="1841854"/>
            <a:ext cx="6530303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spcAft>
                <a:spcPts val="0"/>
              </a:spcAft>
            </a:pPr>
            <a:r>
              <a:rPr lang="ru-RU" sz="2000" dirty="0">
                <a:solidFill>
                  <a:srgbClr val="000099"/>
                </a:solidFill>
                <a:latin typeface="Times New Roman" charset="0"/>
                <a:ea typeface="Times New Roman" charset="0"/>
              </a:rPr>
              <a:t>Общество</a:t>
            </a:r>
            <a:r>
              <a:rPr lang="ru-RU" sz="2000" dirty="0">
                <a:latin typeface="Times New Roman" charset="0"/>
                <a:ea typeface="Times New Roman" charset="0"/>
              </a:rPr>
              <a:t> активно развивает социальную программу поддержки спорта среди </a:t>
            </a:r>
            <a:r>
              <a:rPr lang="ru-RU" sz="2000" dirty="0" smtClean="0">
                <a:latin typeface="Times New Roman" charset="0"/>
                <a:ea typeface="Times New Roman" charset="0"/>
              </a:rPr>
              <a:t>молодёжи.</a:t>
            </a:r>
          </a:p>
          <a:p>
            <a:pPr indent="180340" algn="just">
              <a:spcAft>
                <a:spcPts val="0"/>
              </a:spcAft>
            </a:pPr>
            <a:r>
              <a:rPr lang="ru-RU" sz="2000" dirty="0" smtClean="0">
                <a:latin typeface="Times New Roman" charset="0"/>
                <a:ea typeface="Times New Roman" charset="0"/>
              </a:rPr>
              <a:t>Так с 2010 </a:t>
            </a:r>
            <a:r>
              <a:rPr lang="ru-RU" sz="2000" dirty="0">
                <a:latin typeface="Times New Roman" charset="0"/>
                <a:ea typeface="Times New Roman" charset="0"/>
              </a:rPr>
              <a:t>года </a:t>
            </a:r>
            <a:r>
              <a:rPr lang="ru-RU" sz="2000" dirty="0">
                <a:solidFill>
                  <a:srgbClr val="000099"/>
                </a:solidFill>
                <a:latin typeface="Times New Roman" charset="0"/>
                <a:ea typeface="Times New Roman" charset="0"/>
              </a:rPr>
              <a:t>оказывается поддержка </a:t>
            </a:r>
            <a:r>
              <a:rPr lang="ru-RU" sz="2000" dirty="0" smtClean="0">
                <a:latin typeface="Times New Roman" charset="0"/>
                <a:ea typeface="Times New Roman" charset="0"/>
              </a:rPr>
              <a:t>футбольной команде </a:t>
            </a:r>
            <a:r>
              <a:rPr lang="ru-RU" sz="2000" dirty="0">
                <a:latin typeface="Times New Roman" charset="0"/>
                <a:ea typeface="Times New Roman" charset="0"/>
              </a:rPr>
              <a:t>Волгоградской Любительской Футбольной лиги «Стандарт». </a:t>
            </a:r>
            <a:r>
              <a:rPr lang="ru-RU" sz="2000" dirty="0" smtClean="0">
                <a:latin typeface="Times New Roman" charset="0"/>
                <a:ea typeface="Times New Roman" charset="0"/>
              </a:rPr>
              <a:t>   </a:t>
            </a:r>
          </a:p>
          <a:p>
            <a:pPr indent="180340" algn="just">
              <a:spcAft>
                <a:spcPts val="0"/>
              </a:spcAft>
            </a:pPr>
            <a:r>
              <a:rPr lang="ru-RU" sz="2000" dirty="0" smtClean="0">
                <a:solidFill>
                  <a:srgbClr val="000099"/>
                </a:solidFill>
                <a:latin typeface="Times New Roman" charset="0"/>
                <a:ea typeface="Times New Roman" charset="0"/>
              </a:rPr>
              <a:t>Команда</a:t>
            </a:r>
            <a:r>
              <a:rPr lang="ru-RU" sz="2000" dirty="0" smtClean="0">
                <a:latin typeface="Times New Roman" charset="0"/>
                <a:ea typeface="Times New Roman" charset="0"/>
              </a:rPr>
              <a:t> стала </a:t>
            </a:r>
            <a:r>
              <a:rPr lang="ru-RU" sz="2000" dirty="0">
                <a:latin typeface="Times New Roman" charset="0"/>
                <a:ea typeface="Times New Roman" charset="0"/>
              </a:rPr>
              <a:t>чемпионом сезона 2010 </a:t>
            </a:r>
            <a:r>
              <a:rPr lang="ru-RU" sz="2000" dirty="0" smtClean="0">
                <a:latin typeface="Times New Roman" charset="0"/>
                <a:ea typeface="Times New Roman" charset="0"/>
              </a:rPr>
              <a:t>– 2011 годов</a:t>
            </a:r>
            <a:r>
              <a:rPr lang="ru-RU" sz="2000" dirty="0">
                <a:latin typeface="Times New Roman" charset="0"/>
                <a:ea typeface="Times New Roman" charset="0"/>
              </a:rPr>
              <a:t>, в 2011 году игроки этой же команды стали чемпионами города Волгограда по пляжному футболу. </a:t>
            </a:r>
            <a:endParaRPr lang="ru-RU" sz="2000" dirty="0" smtClean="0">
              <a:latin typeface="Times New Roman" charset="0"/>
              <a:ea typeface="Times New Roman" charset="0"/>
            </a:endParaRPr>
          </a:p>
          <a:p>
            <a:pPr indent="180340" algn="just">
              <a:spcAft>
                <a:spcPts val="0"/>
              </a:spcAft>
            </a:pPr>
            <a:r>
              <a:rPr lang="ru-RU" sz="2000" dirty="0" smtClean="0">
                <a:solidFill>
                  <a:srgbClr val="000099"/>
                </a:solidFill>
                <a:latin typeface="Times New Roman" charset="0"/>
                <a:ea typeface="Times New Roman" charset="0"/>
              </a:rPr>
              <a:t>В</a:t>
            </a:r>
            <a:r>
              <a:rPr lang="ru-RU" sz="2000" dirty="0" smtClean="0">
                <a:latin typeface="Times New Roman" charset="0"/>
                <a:ea typeface="Times New Roman" charset="0"/>
              </a:rPr>
              <a:t> </a:t>
            </a:r>
            <a:r>
              <a:rPr lang="ru-RU" sz="2000" dirty="0">
                <a:solidFill>
                  <a:srgbClr val="000099"/>
                </a:solidFill>
                <a:latin typeface="Times New Roman" charset="0"/>
                <a:ea typeface="Times New Roman" charset="0"/>
              </a:rPr>
              <a:t>сезоне</a:t>
            </a:r>
            <a:r>
              <a:rPr lang="ru-RU" sz="2000" dirty="0">
                <a:latin typeface="Times New Roman" charset="0"/>
                <a:ea typeface="Times New Roman" charset="0"/>
              </a:rPr>
              <a:t> </a:t>
            </a:r>
            <a:r>
              <a:rPr lang="ru-RU" sz="2000" dirty="0" smtClean="0">
                <a:latin typeface="Times New Roman" charset="0"/>
                <a:ea typeface="Times New Roman" charset="0"/>
              </a:rPr>
              <a:t>2011-2012 г. команда </a:t>
            </a:r>
            <a:r>
              <a:rPr lang="ru-RU" sz="2000" dirty="0">
                <a:latin typeface="Times New Roman" charset="0"/>
                <a:ea typeface="Times New Roman" charset="0"/>
              </a:rPr>
              <a:t>стала третьей в чемпионате ВЛФЛ, а в 2012 г. заняла 2-ое место в чемпионате города по пляжному футболу.</a:t>
            </a:r>
            <a:endParaRPr lang="ru-RU" sz="2000" dirty="0">
              <a:effectLst/>
              <a:latin typeface="Times New Roman" charset="0"/>
              <a:ea typeface="Times New Roman" charset="0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5938506" y="2035151"/>
            <a:ext cx="14998514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025" name="Picture 1" descr="x_8d3715c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68200" y="2035151"/>
            <a:ext cx="4157000" cy="3434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Группа 10"/>
          <p:cNvGrpSpPr/>
          <p:nvPr/>
        </p:nvGrpSpPr>
        <p:grpSpPr>
          <a:xfrm>
            <a:off x="91928" y="12663"/>
            <a:ext cx="3507971" cy="584775"/>
            <a:chOff x="91928" y="12663"/>
            <a:chExt cx="3507971" cy="584775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91928" y="12663"/>
              <a:ext cx="350797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Lucida Sans"/>
                  <a:cs typeface="Times New Roman" pitchFamily="18" charset="0"/>
                </a:rPr>
                <a:t>   </a:t>
              </a:r>
              <a:r>
                <a:rPr lang="en-US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Lucida Sans"/>
                  <a:cs typeface="Times New Roman" pitchFamily="18" charset="0"/>
                </a:rPr>
                <a:t>Акционерное</a:t>
              </a:r>
              <a:r>
                <a:rPr lang="en-US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Lucida Sans"/>
                  <a:cs typeface="Arial" charset="0"/>
                </a:rPr>
                <a:t> Общество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Lucida Sans"/>
                  <a:cs typeface="Arial" charset="0"/>
                </a:rPr>
                <a:t>    </a:t>
              </a:r>
              <a:r>
                <a:rPr lang="ru-RU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Arial" panose="020B0604020202020204" pitchFamily="34" charset="0"/>
                  <a:cs typeface="Arial" charset="0"/>
                </a:rPr>
                <a:t> «Ойл Сервис Технолоджи»</a:t>
              </a:r>
              <a:r>
                <a:rPr lang="en-US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Lucida Sans"/>
                  <a:cs typeface="Arial" charset="0"/>
                </a:rPr>
                <a:t> </a:t>
              </a:r>
              <a:endParaRPr lang="en-US" sz="1600" b="1" dirty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rgbClr val="CEB966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Lucida Sans"/>
                <a:cs typeface="Arial" charset="0"/>
              </a:endParaRPr>
            </a:p>
          </p:txBody>
        </p:sp>
        <p:pic>
          <p:nvPicPr>
            <p:cNvPr id="13" name="Picture 13" descr="C:\Users\Igor\Desktop\LOGO_0.bmp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928" y="54525"/>
              <a:ext cx="501052" cy="501052"/>
            </a:xfrm>
            <a:prstGeom prst="rect">
              <a:avLst/>
            </a:prstGeom>
            <a:blipFill>
              <a:blip r:embed="rId5" cstate="print"/>
              <a:tile tx="0" ty="0" sx="100000" sy="100000" flip="none" algn="tl"/>
            </a:blipFill>
            <a:effectLst>
              <a:outerShdw blurRad="546100" dir="3780000" sx="98000" sy="98000" algn="ctr" rotWithShape="0">
                <a:srgbClr val="000000">
                  <a:alpha val="38000"/>
                </a:srgbClr>
              </a:outerShdw>
            </a:effectLst>
            <a:scene3d>
              <a:camera prst="orthographicFront"/>
              <a:lightRig rig="threePt" dir="t"/>
            </a:scene3d>
            <a:sp3d extrusionH="107950" prstMaterial="dkEdge">
              <a:bevelT/>
              <a:extrusionClr>
                <a:schemeClr val="accent3"/>
              </a:extrusionClr>
            </a:sp3d>
          </p:spPr>
        </p:pic>
      </p:grpSp>
    </p:spTree>
    <p:extLst>
      <p:ext uri="{BB962C8B-B14F-4D97-AF65-F5344CB8AC3E}">
        <p14:creationId xmlns:p14="http://schemas.microsoft.com/office/powerpoint/2010/main" val="113188485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01853" y="976490"/>
            <a:ext cx="70260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</a:rPr>
              <a:t>	</a:t>
            </a:r>
            <a:endParaRPr lang="ru-RU" sz="2400" dirty="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1885950" y="1438155"/>
            <a:ext cx="920814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800" dirty="0" smtClean="0">
                <a:solidFill>
                  <a:srgbClr val="000099"/>
                </a:solidFill>
                <a:latin typeface="Times New Roman" charset="0"/>
                <a:ea typeface="Times New Roman" charset="0"/>
              </a:rPr>
              <a:t>   АО </a:t>
            </a:r>
            <a:r>
              <a:rPr lang="ru-RU" sz="2800" dirty="0">
                <a:solidFill>
                  <a:srgbClr val="000099"/>
                </a:solidFill>
                <a:latin typeface="Times New Roman" charset="0"/>
                <a:ea typeface="Times New Roman" charset="0"/>
              </a:rPr>
              <a:t>«Ойл Сервис Технолоджи» </a:t>
            </a:r>
            <a:r>
              <a:rPr lang="ru-RU" sz="2800" dirty="0">
                <a:latin typeface="Times New Roman" charset="0"/>
                <a:ea typeface="Times New Roman" charset="0"/>
              </a:rPr>
              <a:t>– </a:t>
            </a:r>
            <a:r>
              <a:rPr lang="ru-RU" sz="2800" dirty="0" smtClean="0">
                <a:latin typeface="Times New Roman" charset="0"/>
                <a:ea typeface="Times New Roman" charset="0"/>
              </a:rPr>
              <a:t>команда, зарекомендовавшая себя </a:t>
            </a:r>
            <a:r>
              <a:rPr lang="ru-RU" sz="2800" dirty="0">
                <a:latin typeface="Times New Roman" charset="0"/>
                <a:ea typeface="Times New Roman" charset="0"/>
              </a:rPr>
              <a:t>как надежный подрядчик и ориентированная на положительный </a:t>
            </a:r>
            <a:r>
              <a:rPr lang="ru-RU" sz="2800" dirty="0" smtClean="0">
                <a:latin typeface="Times New Roman" charset="0"/>
                <a:ea typeface="Times New Roman" charset="0"/>
              </a:rPr>
              <a:t>результат.</a:t>
            </a:r>
            <a:r>
              <a:rPr lang="ru-RU" sz="2800" dirty="0" smtClean="0"/>
              <a:t> </a:t>
            </a:r>
            <a:endParaRPr lang="ru-RU" sz="2800" dirty="0"/>
          </a:p>
        </p:txBody>
      </p:sp>
      <p:pic>
        <p:nvPicPr>
          <p:cNvPr id="8" name="Изображение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988" y="3050236"/>
            <a:ext cx="2528184" cy="2541672"/>
          </a:xfrm>
          <a:prstGeom prst="rect">
            <a:avLst/>
          </a:prstGeom>
        </p:spPr>
      </p:pic>
      <p:pic>
        <p:nvPicPr>
          <p:cNvPr id="9" name="Picture 3" descr="C:\Users\Михаил\Desktop\DSCN0060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7172" y="3736731"/>
            <a:ext cx="2528184" cy="2763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0" descr="P511016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45356" y="3050236"/>
            <a:ext cx="2528184" cy="2541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1" descr="C:\Documents and Settings\Igor\Рабочий стол\гидроимпульс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3540" y="4035669"/>
            <a:ext cx="2528184" cy="2464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Группа 11"/>
          <p:cNvGrpSpPr/>
          <p:nvPr/>
        </p:nvGrpSpPr>
        <p:grpSpPr>
          <a:xfrm>
            <a:off x="91928" y="12663"/>
            <a:ext cx="3507971" cy="584775"/>
            <a:chOff x="91928" y="12663"/>
            <a:chExt cx="3507971" cy="584775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91928" y="12663"/>
              <a:ext cx="350797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Lucida Sans"/>
                  <a:cs typeface="Times New Roman" pitchFamily="18" charset="0"/>
                </a:rPr>
                <a:t>   </a:t>
              </a:r>
              <a:r>
                <a:rPr lang="en-US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Lucida Sans"/>
                  <a:cs typeface="Times New Roman" pitchFamily="18" charset="0"/>
                </a:rPr>
                <a:t>Акционерное</a:t>
              </a:r>
              <a:r>
                <a:rPr lang="en-US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Lucida Sans"/>
                  <a:cs typeface="Arial" charset="0"/>
                </a:rPr>
                <a:t> Общество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Lucida Sans"/>
                  <a:cs typeface="Arial" charset="0"/>
                </a:rPr>
                <a:t>    </a:t>
              </a:r>
              <a:r>
                <a:rPr lang="ru-RU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Arial" panose="020B0604020202020204" pitchFamily="34" charset="0"/>
                  <a:cs typeface="Arial" charset="0"/>
                </a:rPr>
                <a:t> «Ойл Сервис Технолоджи»</a:t>
              </a:r>
              <a:r>
                <a:rPr lang="en-US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Lucida Sans"/>
                  <a:cs typeface="Arial" charset="0"/>
                </a:rPr>
                <a:t> </a:t>
              </a:r>
              <a:endParaRPr lang="en-US" sz="1600" b="1" dirty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rgbClr val="CEB966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Lucida Sans"/>
                <a:cs typeface="Arial" charset="0"/>
              </a:endParaRPr>
            </a:p>
          </p:txBody>
        </p:sp>
        <p:pic>
          <p:nvPicPr>
            <p:cNvPr id="16" name="Picture 13" descr="C:\Users\Igor\Desktop\LOGO_0.bmp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928" y="54525"/>
              <a:ext cx="501052" cy="501052"/>
            </a:xfrm>
            <a:prstGeom prst="rect">
              <a:avLst/>
            </a:prstGeom>
            <a:blipFill>
              <a:blip r:embed="rId8" cstate="print"/>
              <a:tile tx="0" ty="0" sx="100000" sy="100000" flip="none" algn="tl"/>
            </a:blipFill>
            <a:effectLst>
              <a:outerShdw blurRad="546100" dir="3780000" sx="98000" sy="98000" algn="ctr" rotWithShape="0">
                <a:srgbClr val="000000">
                  <a:alpha val="38000"/>
                </a:srgbClr>
              </a:outerShdw>
            </a:effectLst>
            <a:scene3d>
              <a:camera prst="orthographicFront"/>
              <a:lightRig rig="threePt" dir="t"/>
            </a:scene3d>
            <a:sp3d extrusionH="107950" prstMaterial="dkEdge">
              <a:bevelT/>
              <a:extrusionClr>
                <a:schemeClr val="accent3"/>
              </a:extrusionClr>
            </a:sp3d>
          </p:spPr>
        </p:pic>
      </p:grpSp>
    </p:spTree>
    <p:extLst>
      <p:ext uri="{BB962C8B-B14F-4D97-AF65-F5344CB8AC3E}">
        <p14:creationId xmlns:p14="http://schemas.microsoft.com/office/powerpoint/2010/main" val="15342302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01853" y="976490"/>
            <a:ext cx="70260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</a:rPr>
              <a:t>	</a:t>
            </a:r>
            <a:endParaRPr lang="ru-RU" sz="2400" dirty="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3688195" y="1915595"/>
            <a:ext cx="39774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dirty="0" smtClean="0">
                <a:solidFill>
                  <a:srgbClr val="000099"/>
                </a:solidFill>
                <a:latin typeface="Times New Roman" charset="0"/>
                <a:ea typeface="Times New Roman" charset="0"/>
              </a:rPr>
              <a:t> </a:t>
            </a:r>
            <a:r>
              <a:rPr lang="ru-RU" sz="2800" dirty="0" smtClean="0">
                <a:solidFill>
                  <a:srgbClr val="000099"/>
                </a:solidFill>
                <a:latin typeface="+mj-lt"/>
                <a:ea typeface="Times New Roman" charset="0"/>
              </a:rPr>
              <a:t>Спасибо за внимание!</a:t>
            </a:r>
            <a:endParaRPr lang="ru-RU" sz="2800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2980" y="3056959"/>
            <a:ext cx="529982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0099"/>
                </a:solidFill>
              </a:rPr>
              <a:t>По всем интересующим вопросам обращаться:</a:t>
            </a:r>
          </a:p>
          <a:p>
            <a:r>
              <a:rPr lang="ru-RU" dirty="0" smtClean="0">
                <a:solidFill>
                  <a:srgbClr val="000099"/>
                </a:solidFill>
              </a:rPr>
              <a:t>Генеральный директор</a:t>
            </a:r>
            <a:r>
              <a:rPr lang="ru-RU" dirty="0">
                <a:solidFill>
                  <a:srgbClr val="000099"/>
                </a:solidFill>
              </a:rPr>
              <a:t/>
            </a:r>
            <a:br>
              <a:rPr lang="ru-RU" dirty="0">
                <a:solidFill>
                  <a:srgbClr val="000099"/>
                </a:solidFill>
              </a:rPr>
            </a:br>
            <a:r>
              <a:rPr lang="ru-RU" dirty="0">
                <a:solidFill>
                  <a:srgbClr val="000099"/>
                </a:solidFill>
              </a:rPr>
              <a:t>АО "Ойл Сервис </a:t>
            </a:r>
            <a:r>
              <a:rPr lang="ru-RU" dirty="0" smtClean="0">
                <a:solidFill>
                  <a:srgbClr val="000099"/>
                </a:solidFill>
              </a:rPr>
              <a:t>Технолоджи«</a:t>
            </a:r>
          </a:p>
          <a:p>
            <a:r>
              <a:rPr lang="ru-RU" dirty="0">
                <a:solidFill>
                  <a:srgbClr val="000099"/>
                </a:solidFill>
              </a:rPr>
              <a:t/>
            </a:r>
            <a:br>
              <a:rPr lang="ru-RU" dirty="0">
                <a:solidFill>
                  <a:srgbClr val="000099"/>
                </a:solidFill>
              </a:rPr>
            </a:br>
            <a:r>
              <a:rPr lang="ru-RU" dirty="0">
                <a:solidFill>
                  <a:srgbClr val="000099"/>
                </a:solidFill>
              </a:rPr>
              <a:t>Калдыркаев Игорь Александрович</a:t>
            </a:r>
            <a:endParaRPr lang="ru-RU" dirty="0" smtClean="0">
              <a:solidFill>
                <a:srgbClr val="000099"/>
              </a:solidFill>
            </a:endParaRPr>
          </a:p>
          <a:p>
            <a:r>
              <a:rPr lang="ru-RU" dirty="0"/>
              <a:t/>
            </a:r>
            <a:br>
              <a:rPr lang="ru-RU" dirty="0"/>
            </a:br>
            <a:r>
              <a:rPr lang="en-US" dirty="0" smtClean="0">
                <a:hlinkClick r:id="rId3"/>
              </a:rPr>
              <a:t>kaldyrkaev.ia@ost-moscow.com</a:t>
            </a:r>
            <a:endParaRPr lang="ru-RU" dirty="0" smtClean="0"/>
          </a:p>
          <a:p>
            <a:r>
              <a:rPr lang="ru-RU" dirty="0"/>
              <a:t/>
            </a:r>
            <a:br>
              <a:rPr lang="ru-RU" dirty="0"/>
            </a:br>
            <a:r>
              <a:rPr lang="ru-RU" dirty="0" err="1"/>
              <a:t>М</a:t>
            </a:r>
            <a:r>
              <a:rPr lang="ru-RU" dirty="0" err="1" smtClean="0"/>
              <a:t>об.тел</a:t>
            </a:r>
            <a:r>
              <a:rPr lang="ru-RU" dirty="0" smtClean="0"/>
              <a:t>.:</a:t>
            </a:r>
            <a:r>
              <a:rPr lang="ru-RU" dirty="0"/>
              <a:t>   +7 (963) 976-30-88 </a:t>
            </a:r>
          </a:p>
          <a:p>
            <a:r>
              <a:rPr lang="ru-RU" dirty="0"/>
              <a:t>Тел/факс:  +7 (499) 643-82-69</a:t>
            </a:r>
            <a:br>
              <a:rPr lang="ru-RU" dirty="0"/>
            </a:br>
            <a:r>
              <a:rPr lang="en-US" dirty="0" smtClean="0">
                <a:hlinkClick r:id="rId4"/>
              </a:rPr>
              <a:t>www.</a:t>
            </a:r>
            <a:r>
              <a:rPr lang="ru-RU" dirty="0" smtClean="0">
                <a:hlinkClick r:id="rId4"/>
              </a:rPr>
              <a:t>ost-moscow.ru</a:t>
            </a:r>
            <a:endParaRPr lang="ru-RU" dirty="0" smtClean="0"/>
          </a:p>
          <a:p>
            <a:endParaRPr lang="ru-RU" dirty="0"/>
          </a:p>
          <a:p>
            <a:r>
              <a:rPr lang="ru-RU" dirty="0" smtClean="0"/>
              <a:t> </a:t>
            </a:r>
            <a:endParaRPr lang="ru-RU" dirty="0"/>
          </a:p>
        </p:txBody>
      </p:sp>
      <p:grpSp>
        <p:nvGrpSpPr>
          <p:cNvPr id="7" name="Группа 6"/>
          <p:cNvGrpSpPr/>
          <p:nvPr/>
        </p:nvGrpSpPr>
        <p:grpSpPr>
          <a:xfrm>
            <a:off x="91928" y="12663"/>
            <a:ext cx="3507971" cy="584775"/>
            <a:chOff x="91928" y="12663"/>
            <a:chExt cx="3507971" cy="584775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91928" y="12663"/>
              <a:ext cx="350797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Lucida Sans"/>
                  <a:cs typeface="Times New Roman" pitchFamily="18" charset="0"/>
                </a:rPr>
                <a:t>   </a:t>
              </a:r>
              <a:r>
                <a:rPr lang="en-US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Lucida Sans"/>
                  <a:cs typeface="Times New Roman" pitchFamily="18" charset="0"/>
                </a:rPr>
                <a:t>Акционерное</a:t>
              </a:r>
              <a:r>
                <a:rPr lang="en-US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Lucida Sans"/>
                  <a:cs typeface="Arial" charset="0"/>
                </a:rPr>
                <a:t> Общество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Lucida Sans"/>
                  <a:cs typeface="Arial" charset="0"/>
                </a:rPr>
                <a:t>    </a:t>
              </a:r>
              <a:r>
                <a:rPr lang="ru-RU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Arial" panose="020B0604020202020204" pitchFamily="34" charset="0"/>
                  <a:cs typeface="Arial" charset="0"/>
                </a:rPr>
                <a:t> «Ойл Сервис Технолоджи»</a:t>
              </a:r>
              <a:r>
                <a:rPr lang="en-US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Lucida Sans"/>
                  <a:cs typeface="Arial" charset="0"/>
                </a:rPr>
                <a:t> </a:t>
              </a:r>
              <a:endParaRPr lang="en-US" sz="1600" b="1" dirty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rgbClr val="CEB966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Lucida Sans"/>
                <a:cs typeface="Arial" charset="0"/>
              </a:endParaRPr>
            </a:p>
          </p:txBody>
        </p:sp>
        <p:pic>
          <p:nvPicPr>
            <p:cNvPr id="9" name="Picture 13" descr="C:\Users\Igor\Desktop\LOGO_0.bmp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928" y="54525"/>
              <a:ext cx="501052" cy="501052"/>
            </a:xfrm>
            <a:prstGeom prst="rect">
              <a:avLst/>
            </a:prstGeom>
            <a:blipFill>
              <a:blip r:embed="rId6" cstate="print"/>
              <a:tile tx="0" ty="0" sx="100000" sy="100000" flip="none" algn="tl"/>
            </a:blipFill>
            <a:effectLst>
              <a:outerShdw blurRad="546100" dir="3780000" sx="98000" sy="98000" algn="ctr" rotWithShape="0">
                <a:srgbClr val="000000">
                  <a:alpha val="38000"/>
                </a:srgbClr>
              </a:outerShdw>
            </a:effectLst>
            <a:scene3d>
              <a:camera prst="orthographicFront"/>
              <a:lightRig rig="threePt" dir="t"/>
            </a:scene3d>
            <a:sp3d extrusionH="107950" prstMaterial="dkEdge">
              <a:bevelT/>
              <a:extrusionClr>
                <a:schemeClr val="accent3"/>
              </a:extrusionClr>
            </a:sp3d>
          </p:spPr>
        </p:pic>
      </p:grpSp>
      <p:sp>
        <p:nvSpPr>
          <p:cNvPr id="5" name="TextBox 4"/>
          <p:cNvSpPr txBox="1"/>
          <p:nvPr/>
        </p:nvSpPr>
        <p:spPr>
          <a:xfrm>
            <a:off x="11454590" y="6642556"/>
            <a:ext cx="83548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 smtClean="0"/>
              <a:t>АО»ОСТ»2019</a:t>
            </a:r>
            <a:endParaRPr lang="ru-RU" sz="800" dirty="0"/>
          </a:p>
        </p:txBody>
      </p:sp>
    </p:spTree>
    <p:extLst>
      <p:ext uri="{BB962C8B-B14F-4D97-AF65-F5344CB8AC3E}">
        <p14:creationId xmlns:p14="http://schemas.microsoft.com/office/powerpoint/2010/main" val="423197133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550134" y="1816443"/>
            <a:ext cx="11238212" cy="347578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lIns="184336" tIns="52025" rIns="61448" bIns="52025" anchor="ctr"/>
          <a:lstStyle/>
          <a:p>
            <a:pPr eaLnBrk="1" hangingPunct="1"/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	</a:t>
            </a:r>
            <a:endParaRPr lang="ru-RU" altLang="ru-RU" sz="2800" dirty="0"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201618" y="361295"/>
            <a:ext cx="57887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/>
              <a:t> </a:t>
            </a:r>
            <a:r>
              <a:rPr lang="ru-RU" sz="2400" u="sng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География деятельности предприятия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91928" y="12663"/>
            <a:ext cx="3507971" cy="584775"/>
            <a:chOff x="91928" y="12663"/>
            <a:chExt cx="3507971" cy="584775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91928" y="12663"/>
              <a:ext cx="350797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Lucida Sans"/>
                  <a:cs typeface="Times New Roman" pitchFamily="18" charset="0"/>
                </a:rPr>
                <a:t>   </a:t>
              </a:r>
              <a:r>
                <a:rPr lang="en-US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Lucida Sans"/>
                  <a:cs typeface="Times New Roman" pitchFamily="18" charset="0"/>
                </a:rPr>
                <a:t>Акционерное</a:t>
              </a:r>
              <a:r>
                <a:rPr lang="en-US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Lucida Sans"/>
                  <a:cs typeface="Arial" charset="0"/>
                </a:rPr>
                <a:t> Общество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Lucida Sans"/>
                  <a:cs typeface="Arial" charset="0"/>
                </a:rPr>
                <a:t>    </a:t>
              </a:r>
              <a:r>
                <a:rPr lang="ru-RU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Arial" panose="020B0604020202020204" pitchFamily="34" charset="0"/>
                  <a:cs typeface="Arial" charset="0"/>
                </a:rPr>
                <a:t> «Ойл Сервис Технолоджи»</a:t>
              </a:r>
              <a:r>
                <a:rPr lang="en-US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Lucida Sans"/>
                  <a:cs typeface="Arial" charset="0"/>
                </a:rPr>
                <a:t> </a:t>
              </a:r>
              <a:endParaRPr lang="en-US" sz="1600" b="1" dirty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rgbClr val="CEB966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Lucida Sans"/>
                <a:cs typeface="Arial" charset="0"/>
              </a:endParaRPr>
            </a:p>
          </p:txBody>
        </p:sp>
        <p:pic>
          <p:nvPicPr>
            <p:cNvPr id="9" name="Picture 13" descr="C:\Users\Igor\Desktop\LOGO_0.bmp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928" y="54525"/>
              <a:ext cx="501052" cy="501052"/>
            </a:xfrm>
            <a:prstGeom prst="rect">
              <a:avLst/>
            </a:prstGeom>
            <a:blipFill>
              <a:blip r:embed="rId4" cstate="print"/>
              <a:tile tx="0" ty="0" sx="100000" sy="100000" flip="none" algn="tl"/>
            </a:blipFill>
            <a:effectLst>
              <a:outerShdw blurRad="546100" dir="3780000" sx="98000" sy="98000" algn="ctr" rotWithShape="0">
                <a:srgbClr val="000000">
                  <a:alpha val="38000"/>
                </a:srgbClr>
              </a:outerShdw>
            </a:effectLst>
            <a:scene3d>
              <a:camera prst="orthographicFront"/>
              <a:lightRig rig="threePt" dir="t"/>
            </a:scene3d>
            <a:sp3d extrusionH="107950" prstMaterial="dkEdge">
              <a:bevelT/>
              <a:extrusionClr>
                <a:schemeClr val="accent3"/>
              </a:extrusionClr>
            </a:sp3d>
          </p:spPr>
        </p:pic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30548"/>
            <a:ext cx="12192000" cy="6027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25827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592980" y="775288"/>
            <a:ext cx="10897056" cy="1951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104273" tIns="52137" rIns="104273" bIns="52137" anchor="ctr">
            <a:spAutoFit/>
          </a:bodyPr>
          <a:lstStyle/>
          <a:p>
            <a:pPr algn="ctr" defTabSz="1040607">
              <a:defRPr/>
            </a:pPr>
            <a:r>
              <a:rPr lang="ru-RU" sz="2400" u="sng" dirty="0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Лицензии на право производства работ </a:t>
            </a:r>
          </a:p>
          <a:p>
            <a:pPr algn="ctr" defTabSz="1040607">
              <a:defRPr/>
            </a:pPr>
            <a:r>
              <a:rPr lang="ru-RU" sz="2400" u="sng" dirty="0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на взрывопожароопасных и химически опасных объектах.</a:t>
            </a:r>
          </a:p>
          <a:p>
            <a:pPr algn="ctr" defTabSz="1040607">
              <a:defRPr/>
            </a:pPr>
            <a:r>
              <a:rPr lang="ru-RU" sz="2400" dirty="0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ru-RU" sz="2400" u="sng" dirty="0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Свидетельство Саморегулируемой  организации объединения строителей газового и нефтяного </a:t>
            </a:r>
            <a:r>
              <a:rPr lang="ru-RU" sz="2400" u="sng" dirty="0" smtClean="0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комплекса (СРО АСГИНК), </a:t>
            </a:r>
          </a:p>
          <a:p>
            <a:pPr algn="ctr" defTabSz="1040607">
              <a:defRPr/>
            </a:pPr>
            <a:r>
              <a:rPr lang="ru-RU" sz="2400" u="sng" dirty="0" smtClean="0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со вторым уровнем ответственности.</a:t>
            </a:r>
            <a:endParaRPr lang="ru-RU" sz="2400" u="sng" dirty="0">
              <a:ln w="0"/>
              <a:solidFill>
                <a:srgbClr val="0000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64081" y="6488668"/>
            <a:ext cx="30267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>
                <a:solidFill>
                  <a:schemeClr val="bg1">
                    <a:lumMod val="65000"/>
                  </a:schemeClr>
                </a:solidFill>
              </a:rPr>
              <a:t>*документы можно просмотреть в формате </a:t>
            </a: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PDF</a:t>
            </a:r>
            <a:endParaRPr lang="ru-RU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91928" y="12663"/>
            <a:ext cx="3507971" cy="584775"/>
            <a:chOff x="91928" y="12663"/>
            <a:chExt cx="3507971" cy="584775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91928" y="12663"/>
              <a:ext cx="350797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Lucida Sans"/>
                  <a:cs typeface="Times New Roman" pitchFamily="18" charset="0"/>
                </a:rPr>
                <a:t>   </a:t>
              </a:r>
              <a:r>
                <a:rPr lang="en-US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Lucida Sans"/>
                  <a:cs typeface="Times New Roman" pitchFamily="18" charset="0"/>
                </a:rPr>
                <a:t>Акционерное</a:t>
              </a:r>
              <a:r>
                <a:rPr lang="en-US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Lucida Sans"/>
                  <a:cs typeface="Arial" charset="0"/>
                </a:rPr>
                <a:t> Общество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Lucida Sans"/>
                  <a:cs typeface="Arial" charset="0"/>
                </a:rPr>
                <a:t>    </a:t>
              </a:r>
              <a:r>
                <a:rPr lang="ru-RU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Arial" panose="020B0604020202020204" pitchFamily="34" charset="0"/>
                  <a:cs typeface="Arial" charset="0"/>
                </a:rPr>
                <a:t> «Ойл Сервис Технолоджи»</a:t>
              </a:r>
              <a:r>
                <a:rPr lang="en-US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Lucida Sans"/>
                  <a:cs typeface="Arial" charset="0"/>
                </a:rPr>
                <a:t> </a:t>
              </a:r>
              <a:endParaRPr lang="en-US" sz="1600" b="1" dirty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rgbClr val="CEB966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Lucida Sans"/>
                <a:cs typeface="Arial" charset="0"/>
              </a:endParaRPr>
            </a:p>
          </p:txBody>
        </p:sp>
        <p:pic>
          <p:nvPicPr>
            <p:cNvPr id="13" name="Picture 13" descr="C:\Users\Igor\Desktop\LOGO_0.bmp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928" y="54525"/>
              <a:ext cx="501052" cy="501052"/>
            </a:xfrm>
            <a:prstGeom prst="rect">
              <a:avLst/>
            </a:prstGeom>
            <a:blipFill>
              <a:blip r:embed="rId3" cstate="print"/>
              <a:tile tx="0" ty="0" sx="100000" sy="100000" flip="none" algn="tl"/>
            </a:blipFill>
            <a:effectLst>
              <a:outerShdw blurRad="546100" dir="3780000" sx="98000" sy="98000" algn="ctr" rotWithShape="0">
                <a:srgbClr val="000000">
                  <a:alpha val="38000"/>
                </a:srgbClr>
              </a:outerShdw>
            </a:effectLst>
            <a:scene3d>
              <a:camera prst="orthographicFront"/>
              <a:lightRig rig="threePt" dir="t"/>
            </a:scene3d>
            <a:sp3d extrusionH="107950" prstMaterial="dkEdge">
              <a:bevelT/>
              <a:extrusionClr>
                <a:schemeClr val="accent3"/>
              </a:extrusionClr>
            </a:sp3d>
          </p:spPr>
        </p:pic>
      </p:grp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2980" y="2905090"/>
            <a:ext cx="3103492" cy="3583578"/>
          </a:xfrm>
          <a:prstGeom prst="rect">
            <a:avLst/>
          </a:prstGeom>
          <a:noFill/>
        </p:spPr>
      </p:pic>
      <p:pic>
        <p:nvPicPr>
          <p:cNvPr id="14" name="Рисунок 13" descr="лицензия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5404" y="2905091"/>
            <a:ext cx="2957946" cy="3583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7176617" y="2082058"/>
            <a:ext cx="3582273" cy="5230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610986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366524" y="624461"/>
            <a:ext cx="8319148" cy="474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104273" tIns="52137" rIns="104273" bIns="52137" anchor="ctr">
            <a:spAutoFit/>
          </a:bodyPr>
          <a:lstStyle/>
          <a:p>
            <a:pPr algn="ctr" defTabSz="1040607">
              <a:defRPr/>
            </a:pPr>
            <a:r>
              <a:rPr lang="ru-RU" sz="2400" u="sng" dirty="0" smtClean="0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Сертификаты </a:t>
            </a:r>
            <a:r>
              <a:rPr lang="ru-RU" sz="2400" u="sng" dirty="0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по: </a:t>
            </a:r>
            <a:r>
              <a:rPr lang="en-US" sz="2400" u="sng" dirty="0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ISO 9001</a:t>
            </a:r>
            <a:r>
              <a:rPr lang="ru-RU" sz="2400" u="sng" dirty="0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;</a:t>
            </a:r>
            <a:r>
              <a:rPr lang="en-US" sz="2400" u="sng" dirty="0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ru-RU" sz="2400" u="sng" dirty="0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ИСО 14001; </a:t>
            </a:r>
            <a:r>
              <a:rPr lang="en-US" sz="2400" u="sng" dirty="0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OHSAS </a:t>
            </a:r>
            <a:r>
              <a:rPr lang="en-US" sz="2400" u="sng" dirty="0" smtClean="0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18001</a:t>
            </a:r>
            <a:endParaRPr lang="ru-RU" sz="2400" u="sng" dirty="0">
              <a:ln w="0"/>
              <a:solidFill>
                <a:srgbClr val="0000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64081" y="6488668"/>
            <a:ext cx="21050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dirty="0" smtClean="0">
                <a:solidFill>
                  <a:schemeClr val="bg1">
                    <a:lumMod val="65000"/>
                  </a:schemeClr>
                </a:solidFill>
              </a:rPr>
              <a:t>*документы можно </a:t>
            </a:r>
            <a:r>
              <a:rPr lang="ru-RU" sz="1000" dirty="0" smtClean="0">
                <a:solidFill>
                  <a:schemeClr val="bg1">
                    <a:lumMod val="65000"/>
                  </a:schemeClr>
                </a:solidFill>
              </a:rPr>
              <a:t>просмотреть</a:t>
            </a:r>
            <a:endParaRPr lang="ru-RU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91928" y="12663"/>
            <a:ext cx="3507971" cy="584775"/>
            <a:chOff x="91928" y="12663"/>
            <a:chExt cx="3507971" cy="584775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91928" y="12663"/>
              <a:ext cx="350797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Lucida Sans"/>
                  <a:cs typeface="Times New Roman" pitchFamily="18" charset="0"/>
                </a:rPr>
                <a:t>   </a:t>
              </a:r>
              <a:r>
                <a:rPr lang="en-US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Lucida Sans"/>
                  <a:cs typeface="Times New Roman" pitchFamily="18" charset="0"/>
                </a:rPr>
                <a:t>Акционерное</a:t>
              </a:r>
              <a:r>
                <a:rPr lang="en-US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Lucida Sans"/>
                  <a:cs typeface="Arial" charset="0"/>
                </a:rPr>
                <a:t> Общество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Lucida Sans"/>
                  <a:cs typeface="Arial" charset="0"/>
                </a:rPr>
                <a:t>    </a:t>
              </a:r>
              <a:r>
                <a:rPr lang="ru-RU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Arial" panose="020B0604020202020204" pitchFamily="34" charset="0"/>
                  <a:cs typeface="Arial" charset="0"/>
                </a:rPr>
                <a:t> «Ойл Сервис Технолоджи»</a:t>
              </a:r>
              <a:r>
                <a:rPr lang="en-US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Lucida Sans"/>
                  <a:cs typeface="Arial" charset="0"/>
                </a:rPr>
                <a:t> </a:t>
              </a:r>
              <a:endParaRPr lang="en-US" sz="1600" b="1" dirty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rgbClr val="CEB966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Lucida Sans"/>
                <a:cs typeface="Arial" charset="0"/>
              </a:endParaRPr>
            </a:p>
          </p:txBody>
        </p:sp>
        <p:pic>
          <p:nvPicPr>
            <p:cNvPr id="13" name="Picture 13" descr="C:\Users\Igor\Desktop\LOGO_0.bmp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928" y="54525"/>
              <a:ext cx="501052" cy="501052"/>
            </a:xfrm>
            <a:prstGeom prst="rect">
              <a:avLst/>
            </a:prstGeom>
            <a:blipFill>
              <a:blip r:embed="rId3" cstate="print"/>
              <a:tile tx="0" ty="0" sx="100000" sy="100000" flip="none" algn="tl"/>
            </a:blipFill>
            <a:effectLst>
              <a:outerShdw blurRad="546100" dir="3780000" sx="98000" sy="98000" algn="ctr" rotWithShape="0">
                <a:srgbClr val="000000">
                  <a:alpha val="38000"/>
                </a:srgbClr>
              </a:outerShdw>
            </a:effectLst>
            <a:scene3d>
              <a:camera prst="orthographicFront"/>
              <a:lightRig rig="threePt" dir="t"/>
            </a:scene3d>
            <a:sp3d extrusionH="107950" prstMaterial="dkEdge">
              <a:bevelT/>
              <a:extrusionClr>
                <a:schemeClr val="accent3"/>
              </a:extrusionClr>
            </a:sp3d>
          </p:spPr>
        </p:pic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88" y="1250159"/>
            <a:ext cx="3306884" cy="467442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706" y="1250159"/>
            <a:ext cx="3306884" cy="467442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247" y="1250159"/>
            <a:ext cx="3306884" cy="467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30978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3046216"/>
              </p:ext>
            </p:extLst>
          </p:nvPr>
        </p:nvGraphicFramePr>
        <p:xfrm>
          <a:off x="13229" y="1397118"/>
          <a:ext cx="3147149" cy="43986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46" name="Acrobat Document" r:id="rId4" imgW="4663440" imgH="6415677" progId="Acrobat.Document.DC">
                  <p:embed/>
                </p:oleObj>
              </mc:Choice>
              <mc:Fallback>
                <p:oleObj name="Acrobat Document" r:id="rId4" imgW="4663440" imgH="6415677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3229" y="1397118"/>
                        <a:ext cx="3147149" cy="43986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764081" y="6488668"/>
            <a:ext cx="30267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>
                <a:solidFill>
                  <a:schemeClr val="bg1">
                    <a:lumMod val="65000"/>
                  </a:schemeClr>
                </a:solidFill>
              </a:rPr>
              <a:t>*документы можно просмотреть в формате </a:t>
            </a: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PDF</a:t>
            </a:r>
            <a:endParaRPr lang="ru-RU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5858056"/>
              </p:ext>
            </p:extLst>
          </p:nvPr>
        </p:nvGraphicFramePr>
        <p:xfrm>
          <a:off x="552443" y="1407875"/>
          <a:ext cx="3064667" cy="4466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47" name="Acrobat Document" r:id="rId6" imgW="4541378" imgH="6415677" progId="Acrobat.Document.DC">
                  <p:embed/>
                </p:oleObj>
              </mc:Choice>
              <mc:Fallback>
                <p:oleObj name="Acrobat Document" r:id="rId6" imgW="4541378" imgH="6415677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52443" y="1407875"/>
                        <a:ext cx="3064667" cy="44668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9653665"/>
              </p:ext>
            </p:extLst>
          </p:nvPr>
        </p:nvGraphicFramePr>
        <p:xfrm>
          <a:off x="1535215" y="1390333"/>
          <a:ext cx="3084996" cy="46858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48" name="Acrobat Document" r:id="rId8" imgW="4556689" imgH="6393077" progId="Acrobat.Document.DC">
                  <p:embed/>
                </p:oleObj>
              </mc:Choice>
              <mc:Fallback>
                <p:oleObj name="Acrobat Document" r:id="rId8" imgW="4556689" imgH="6393077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35215" y="1390333"/>
                        <a:ext cx="3084996" cy="46858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2907664"/>
              </p:ext>
            </p:extLst>
          </p:nvPr>
        </p:nvGraphicFramePr>
        <p:xfrm>
          <a:off x="2034623" y="1387831"/>
          <a:ext cx="3064611" cy="43891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49" name="Acrobat Document" r:id="rId10" imgW="4533723" imgH="6415677" progId="Acrobat.Document.DC">
                  <p:embed/>
                </p:oleObj>
              </mc:Choice>
              <mc:Fallback>
                <p:oleObj name="Acrobat Document" r:id="rId10" imgW="4533723" imgH="6415677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034623" y="1387831"/>
                        <a:ext cx="3064611" cy="43891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3563898"/>
              </p:ext>
            </p:extLst>
          </p:nvPr>
        </p:nvGraphicFramePr>
        <p:xfrm>
          <a:off x="2805501" y="1334874"/>
          <a:ext cx="1864873" cy="44276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50" name="Acrobat Document" r:id="rId12" imgW="4533723" imgH="6415677" progId="Acrobat.Document.DC">
                  <p:embed/>
                </p:oleObj>
              </mc:Choice>
              <mc:Fallback>
                <p:oleObj name="Acrobat Document" r:id="rId12" imgW="4533723" imgH="6415677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805501" y="1334874"/>
                        <a:ext cx="1864873" cy="44276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Объект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2671886"/>
              </p:ext>
            </p:extLst>
          </p:nvPr>
        </p:nvGraphicFramePr>
        <p:xfrm>
          <a:off x="3404006" y="1314290"/>
          <a:ext cx="1864873" cy="4398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51" name="Acrobat Document" r:id="rId14" imgW="4533723" imgH="6415677" progId="Acrobat.Document.DC">
                  <p:embed/>
                </p:oleObj>
              </mc:Choice>
              <mc:Fallback>
                <p:oleObj name="Acrobat Document" r:id="rId14" imgW="4533723" imgH="6415677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3404006" y="1314290"/>
                        <a:ext cx="1864873" cy="4398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Объект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5870916"/>
              </p:ext>
            </p:extLst>
          </p:nvPr>
        </p:nvGraphicFramePr>
        <p:xfrm>
          <a:off x="4049295" y="1364404"/>
          <a:ext cx="1918416" cy="43828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52" name="Acrobat Document" r:id="rId16" imgW="4663440" imgH="6393077" progId="Acrobat.Document.DC">
                  <p:embed/>
                </p:oleObj>
              </mc:Choice>
              <mc:Fallback>
                <p:oleObj name="Acrobat Document" r:id="rId16" imgW="4663440" imgH="6393077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4049295" y="1364404"/>
                        <a:ext cx="1918416" cy="43828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Объект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1195666"/>
              </p:ext>
            </p:extLst>
          </p:nvPr>
        </p:nvGraphicFramePr>
        <p:xfrm>
          <a:off x="4548204" y="1407875"/>
          <a:ext cx="2255832" cy="43718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53" name="Acrobat Document" r:id="rId18" imgW="4533723" imgH="6415677" progId="Acrobat.Document.DC">
                  <p:embed/>
                </p:oleObj>
              </mc:Choice>
              <mc:Fallback>
                <p:oleObj name="Acrobat Document" r:id="rId18" imgW="4533723" imgH="6415677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548204" y="1407875"/>
                        <a:ext cx="2255832" cy="43718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Объект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1033152"/>
              </p:ext>
            </p:extLst>
          </p:nvPr>
        </p:nvGraphicFramePr>
        <p:xfrm>
          <a:off x="5576861" y="1465802"/>
          <a:ext cx="2255832" cy="42481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54" name="Acrobat Document" r:id="rId19" imgW="4533723" imgH="6415677" progId="Acrobat.Document.DC">
                  <p:embed/>
                </p:oleObj>
              </mc:Choice>
              <mc:Fallback>
                <p:oleObj name="Acrobat Document" r:id="rId19" imgW="4533723" imgH="6415677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5576861" y="1465802"/>
                        <a:ext cx="2255832" cy="42481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Объект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1160422"/>
              </p:ext>
            </p:extLst>
          </p:nvPr>
        </p:nvGraphicFramePr>
        <p:xfrm>
          <a:off x="6417314" y="1463959"/>
          <a:ext cx="2485034" cy="4325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55" name="Acrobat Document" r:id="rId20" imgW="4663440" imgH="6393077" progId="Acrobat.Document.DC">
                  <p:embed/>
                </p:oleObj>
              </mc:Choice>
              <mc:Fallback>
                <p:oleObj name="Acrobat Document" r:id="rId20" imgW="4663440" imgH="6393077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6417314" y="1463959"/>
                        <a:ext cx="2485034" cy="43252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Объект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6294891"/>
              </p:ext>
            </p:extLst>
          </p:nvPr>
        </p:nvGraphicFramePr>
        <p:xfrm>
          <a:off x="6905296" y="1479948"/>
          <a:ext cx="2503816" cy="42330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56" name="Acrobat Document" r:id="rId21" imgW="4564440" imgH="6408360" progId="Acrobat.Document.DC">
                  <p:embed/>
                </p:oleObj>
              </mc:Choice>
              <mc:Fallback>
                <p:oleObj name="Acrobat Document" r:id="rId21" imgW="4564440" imgH="640836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6905296" y="1479948"/>
                        <a:ext cx="2503816" cy="42330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Объект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8296915"/>
              </p:ext>
            </p:extLst>
          </p:nvPr>
        </p:nvGraphicFramePr>
        <p:xfrm>
          <a:off x="7711392" y="1475608"/>
          <a:ext cx="2559229" cy="42867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57" name="Acrobat Document" r:id="rId23" imgW="4533723" imgH="6415677" progId="Acrobat.Document.DC">
                  <p:embed/>
                </p:oleObj>
              </mc:Choice>
              <mc:Fallback>
                <p:oleObj name="Acrobat Document" r:id="rId23" imgW="4533723" imgH="6415677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7711392" y="1475608"/>
                        <a:ext cx="2559229" cy="42867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Объект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5102856"/>
              </p:ext>
            </p:extLst>
          </p:nvPr>
        </p:nvGraphicFramePr>
        <p:xfrm>
          <a:off x="8628560" y="1509711"/>
          <a:ext cx="2625594" cy="42242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58" name="Acrobat Document" r:id="rId25" imgW="4533723" imgH="6408001" progId="Acrobat.Document.DC">
                  <p:embed/>
                </p:oleObj>
              </mc:Choice>
              <mc:Fallback>
                <p:oleObj name="Acrobat Document" r:id="rId25" imgW="4533723" imgH="6408001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8628560" y="1509711"/>
                        <a:ext cx="2625594" cy="42242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Объект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1587043"/>
              </p:ext>
            </p:extLst>
          </p:nvPr>
        </p:nvGraphicFramePr>
        <p:xfrm>
          <a:off x="9451308" y="1509711"/>
          <a:ext cx="2710202" cy="42140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59" name="Acrobat Document" r:id="rId27" imgW="4533723" imgH="6415677" progId="Acrobat.Document.DC">
                  <p:embed/>
                </p:oleObj>
              </mc:Choice>
              <mc:Fallback>
                <p:oleObj name="Acrobat Document" r:id="rId27" imgW="4533723" imgH="6415677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9451308" y="1509711"/>
                        <a:ext cx="2710202" cy="42140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Прямоугольник 18"/>
          <p:cNvSpPr/>
          <p:nvPr/>
        </p:nvSpPr>
        <p:spPr>
          <a:xfrm>
            <a:off x="2483938" y="866424"/>
            <a:ext cx="65671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 </a:t>
            </a:r>
            <a:r>
              <a:rPr lang="ru-RU" sz="2400" u="sng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Отзывы наших заказчиков</a:t>
            </a:r>
            <a:endParaRPr lang="ru-RU" sz="2400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4" name="Группа 23"/>
          <p:cNvGrpSpPr/>
          <p:nvPr/>
        </p:nvGrpSpPr>
        <p:grpSpPr>
          <a:xfrm>
            <a:off x="91928" y="12663"/>
            <a:ext cx="3507971" cy="584775"/>
            <a:chOff x="91928" y="12663"/>
            <a:chExt cx="3507971" cy="584775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91928" y="12663"/>
              <a:ext cx="350797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Lucida Sans"/>
                  <a:cs typeface="Times New Roman" pitchFamily="18" charset="0"/>
                </a:rPr>
                <a:t>   </a:t>
              </a:r>
              <a:r>
                <a:rPr lang="en-US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Lucida Sans"/>
                  <a:cs typeface="Times New Roman" pitchFamily="18" charset="0"/>
                </a:rPr>
                <a:t>Акционерное</a:t>
              </a:r>
              <a:r>
                <a:rPr lang="en-US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Lucida Sans"/>
                  <a:cs typeface="Arial" charset="0"/>
                </a:rPr>
                <a:t> Общество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Lucida Sans"/>
                  <a:cs typeface="Arial" charset="0"/>
                </a:rPr>
                <a:t>    </a:t>
              </a:r>
              <a:r>
                <a:rPr lang="ru-RU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Arial" panose="020B0604020202020204" pitchFamily="34" charset="0"/>
                  <a:cs typeface="Arial" charset="0"/>
                </a:rPr>
                <a:t> «Ойл Сервис Технолоджи»</a:t>
              </a:r>
              <a:r>
                <a:rPr lang="en-US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Lucida Sans"/>
                  <a:cs typeface="Arial" charset="0"/>
                </a:rPr>
                <a:t> </a:t>
              </a:r>
              <a:endParaRPr lang="en-US" sz="1600" b="1" dirty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rgbClr val="CEB966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Lucida Sans"/>
                <a:cs typeface="Arial" charset="0"/>
              </a:endParaRPr>
            </a:p>
          </p:txBody>
        </p:sp>
        <p:pic>
          <p:nvPicPr>
            <p:cNvPr id="27" name="Picture 13" descr="C:\Users\Igor\Desktop\LOGO_0.bmp"/>
            <p:cNvPicPr>
              <a:picLocks noChangeAspect="1" noChangeArrowheads="1"/>
            </p:cNvPicPr>
            <p:nvPr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928" y="54525"/>
              <a:ext cx="501052" cy="501052"/>
            </a:xfrm>
            <a:prstGeom prst="rect">
              <a:avLst/>
            </a:prstGeom>
            <a:blipFill>
              <a:blip r:embed="rId30" cstate="print"/>
              <a:tile tx="0" ty="0" sx="100000" sy="100000" flip="none" algn="tl"/>
            </a:blipFill>
            <a:effectLst>
              <a:outerShdw blurRad="546100" dir="3780000" sx="98000" sy="98000" algn="ctr" rotWithShape="0">
                <a:srgbClr val="000000">
                  <a:alpha val="38000"/>
                </a:srgbClr>
              </a:outerShdw>
            </a:effectLst>
            <a:scene3d>
              <a:camera prst="orthographicFront"/>
              <a:lightRig rig="threePt" dir="t"/>
            </a:scene3d>
            <a:sp3d extrusionH="107950" prstMaterial="dkEdge">
              <a:bevelT/>
              <a:extrusionClr>
                <a:schemeClr val="accent3"/>
              </a:extrusionClr>
            </a:sp3d>
          </p:spPr>
        </p:pic>
      </p:grpSp>
    </p:spTree>
    <p:extLst>
      <p:ext uri="{BB962C8B-B14F-4D97-AF65-F5344CB8AC3E}">
        <p14:creationId xmlns:p14="http://schemas.microsoft.com/office/powerpoint/2010/main" val="10592510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V11_623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7225" y="1584344"/>
            <a:ext cx="3275947" cy="42949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33172" y="238633"/>
            <a:ext cx="7725427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2546" indent="0">
              <a:buNone/>
            </a:pPr>
            <a:r>
              <a:rPr lang="ru-RU" sz="20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Оказываемые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услуги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smtClean="0"/>
              <a:t>включают:</a:t>
            </a:r>
          </a:p>
          <a:p>
            <a:pPr marL="142546" indent="0">
              <a:buNone/>
            </a:pPr>
            <a:r>
              <a:rPr lang="ru-RU" sz="2000" b="1" i="1" dirty="0" smtClean="0"/>
              <a:t>Буровой супервайзинг </a:t>
            </a:r>
            <a:r>
              <a:rPr lang="ru-RU" sz="2000" dirty="0" smtClean="0"/>
              <a:t>-  </a:t>
            </a:r>
            <a:r>
              <a:rPr lang="ru-RU" sz="2000" dirty="0"/>
              <a:t>ведение контроля на протяжении всего цикла строительства скважины: </a:t>
            </a:r>
            <a:endParaRPr lang="en-US" sz="2000" dirty="0" smtClean="0"/>
          </a:p>
          <a:p>
            <a:pPr marL="142546" indent="0">
              <a:buNone/>
            </a:pPr>
            <a:r>
              <a:rPr lang="ru-RU" sz="2000" dirty="0" smtClean="0"/>
              <a:t>от </a:t>
            </a:r>
            <a:r>
              <a:rPr lang="ru-RU" sz="2000" dirty="0"/>
              <a:t>начала строительства </a:t>
            </a:r>
            <a:r>
              <a:rPr lang="ru-RU" sz="2000" dirty="0" smtClean="0"/>
              <a:t>монтажных</a:t>
            </a:r>
            <a:r>
              <a:rPr lang="en-US" sz="2000" dirty="0" smtClean="0"/>
              <a:t> </a:t>
            </a:r>
            <a:r>
              <a:rPr lang="ru-RU" sz="2000" dirty="0" smtClean="0"/>
              <a:t>работ, непосредственно </a:t>
            </a:r>
            <a:r>
              <a:rPr lang="ru-RU" sz="2000" dirty="0"/>
              <a:t>бурения, крепления, цементирования и закачивания (вскрытия пласта, вызова притока) до сдачи скважины в эксплуатацию; проводки боковых стволов и повышения </a:t>
            </a:r>
            <a:r>
              <a:rPr lang="ru-RU" sz="2000" dirty="0" smtClean="0"/>
              <a:t>нефтеотдачи пласта,</a:t>
            </a:r>
          </a:p>
          <a:p>
            <a:pPr marL="142546" indent="0">
              <a:buNone/>
            </a:pPr>
            <a:r>
              <a:rPr lang="ru-RU" sz="2000" b="1" i="1" dirty="0" smtClean="0"/>
              <a:t>Супервайзинг КРС, ГРП, ГНКТ, испытания и освоения</a:t>
            </a:r>
            <a:r>
              <a:rPr lang="ru-RU" sz="2000" dirty="0" smtClean="0"/>
              <a:t> всех видов нефтяных и газовых скважин с АВПД </a:t>
            </a:r>
            <a:r>
              <a:rPr lang="en-US" sz="2400" i="1" dirty="0" err="1" smtClean="0"/>
              <a:t>k</a:t>
            </a:r>
            <a:r>
              <a:rPr lang="en-US" sz="2400" i="1" baseline="-25000" dirty="0" err="1" smtClean="0"/>
              <a:t>a</a:t>
            </a:r>
            <a:r>
              <a:rPr lang="ru-RU" sz="2000" dirty="0" smtClean="0">
                <a:solidFill>
                  <a:srgbClr val="FF0000"/>
                </a:solidFill>
              </a:rPr>
              <a:t>=2,2. </a:t>
            </a:r>
            <a:endParaRPr lang="en-US" sz="2000" dirty="0" smtClean="0">
              <a:solidFill>
                <a:srgbClr val="FF0000"/>
              </a:solidFill>
            </a:endParaRPr>
          </a:p>
          <a:p>
            <a:pPr marL="142546" indent="0">
              <a:buNone/>
            </a:pPr>
            <a:r>
              <a:rPr lang="ru-RU" sz="2000" b="1" i="1" dirty="0" smtClean="0"/>
              <a:t>Логистический супервайзинг</a:t>
            </a:r>
            <a:r>
              <a:rPr lang="ru-RU" sz="2000" dirty="0" smtClean="0"/>
              <a:t>, </a:t>
            </a:r>
          </a:p>
          <a:p>
            <a:pPr marL="142546" indent="0">
              <a:buNone/>
            </a:pPr>
            <a:r>
              <a:rPr lang="ru-RU" sz="2000" b="1" i="1" dirty="0" smtClean="0"/>
              <a:t>Геологический супервайзинг</a:t>
            </a:r>
            <a:r>
              <a:rPr lang="ru-RU" sz="2000" dirty="0" smtClean="0"/>
              <a:t>,</a:t>
            </a:r>
          </a:p>
          <a:p>
            <a:pPr marL="142546" indent="0">
              <a:buNone/>
            </a:pPr>
            <a:r>
              <a:rPr lang="en-US" sz="2000" b="1" i="1" dirty="0" smtClean="0"/>
              <a:t>C</a:t>
            </a:r>
            <a:r>
              <a:rPr lang="ru-RU" sz="2000" b="1" i="1" dirty="0" smtClean="0"/>
              <a:t>упервайзинг </a:t>
            </a:r>
            <a:r>
              <a:rPr lang="ru-RU" sz="2000" b="1" i="1" dirty="0"/>
              <a:t>по промышленной, экологической </a:t>
            </a:r>
            <a:r>
              <a:rPr lang="en-US" sz="2000" b="1" i="1" dirty="0" smtClean="0"/>
              <a:t> </a:t>
            </a:r>
            <a:r>
              <a:rPr lang="ru-RU" sz="2000" b="1" i="1" dirty="0" smtClean="0"/>
              <a:t>безопасности</a:t>
            </a:r>
            <a:r>
              <a:rPr lang="ru-RU" sz="2000" b="1" i="1" dirty="0"/>
              <a:t>, охране труда и гражданской </a:t>
            </a:r>
            <a:r>
              <a:rPr lang="ru-RU" sz="2000" b="1" i="1" dirty="0" smtClean="0"/>
              <a:t>защите</a:t>
            </a:r>
            <a:r>
              <a:rPr lang="ru-RU" sz="2000" dirty="0" smtClean="0"/>
              <a:t>.</a:t>
            </a:r>
            <a:endParaRPr lang="en-US" sz="2000" dirty="0" smtClean="0"/>
          </a:p>
          <a:p>
            <a:pPr marL="142546" indent="0">
              <a:buNone/>
            </a:pPr>
            <a:endParaRPr lang="ru-RU" sz="2000" dirty="0"/>
          </a:p>
          <a:p>
            <a:pPr marL="142546" indent="0">
              <a:buNone/>
            </a:pPr>
            <a:r>
              <a:rPr lang="ru-RU" sz="20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Квалификационный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/>
              <a:t>состав и производственный опыт наших сотрудников позволяет решать широкий спектр производственных </a:t>
            </a:r>
            <a:r>
              <a:rPr lang="ru-RU" sz="2000" dirty="0" smtClean="0"/>
              <a:t>задач, как на суше, так и на шельфе.</a:t>
            </a:r>
            <a:endParaRPr lang="ru-RU" sz="2000" dirty="0"/>
          </a:p>
        </p:txBody>
      </p:sp>
      <p:grpSp>
        <p:nvGrpSpPr>
          <p:cNvPr id="6" name="Группа 5"/>
          <p:cNvGrpSpPr/>
          <p:nvPr/>
        </p:nvGrpSpPr>
        <p:grpSpPr>
          <a:xfrm>
            <a:off x="91928" y="12663"/>
            <a:ext cx="3507971" cy="584775"/>
            <a:chOff x="91928" y="12663"/>
            <a:chExt cx="3507971" cy="584775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91928" y="12663"/>
              <a:ext cx="350797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Lucida Sans"/>
                  <a:cs typeface="Times New Roman" pitchFamily="18" charset="0"/>
                </a:rPr>
                <a:t>   </a:t>
              </a:r>
              <a:r>
                <a:rPr lang="en-US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Lucida Sans"/>
                  <a:cs typeface="Times New Roman" pitchFamily="18" charset="0"/>
                </a:rPr>
                <a:t>Акционерное</a:t>
              </a:r>
              <a:r>
                <a:rPr lang="en-US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Lucida Sans"/>
                  <a:cs typeface="Arial" charset="0"/>
                </a:rPr>
                <a:t> Общество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Lucida Sans"/>
                  <a:cs typeface="Arial" charset="0"/>
                </a:rPr>
                <a:t>    </a:t>
              </a:r>
              <a:r>
                <a:rPr lang="ru-RU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Arial" panose="020B0604020202020204" pitchFamily="34" charset="0"/>
                  <a:cs typeface="Arial" charset="0"/>
                </a:rPr>
                <a:t> «Ойл Сервис Технолоджи»</a:t>
              </a:r>
              <a:r>
                <a:rPr lang="en-US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Lucida Sans"/>
                  <a:cs typeface="Arial" charset="0"/>
                </a:rPr>
                <a:t> </a:t>
              </a:r>
              <a:endParaRPr lang="en-US" sz="1600" b="1" dirty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rgbClr val="CEB966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Lucida Sans"/>
                <a:cs typeface="Arial" charset="0"/>
              </a:endParaRPr>
            </a:p>
          </p:txBody>
        </p:sp>
        <p:pic>
          <p:nvPicPr>
            <p:cNvPr id="8" name="Picture 13" descr="C:\Users\Igor\Desktop\LOGO_0.bmp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928" y="54525"/>
              <a:ext cx="501052" cy="501052"/>
            </a:xfrm>
            <a:prstGeom prst="rect">
              <a:avLst/>
            </a:prstGeom>
            <a:blipFill>
              <a:blip r:embed="rId5" cstate="print"/>
              <a:tile tx="0" ty="0" sx="100000" sy="100000" flip="none" algn="tl"/>
            </a:blipFill>
            <a:effectLst>
              <a:outerShdw blurRad="546100" dir="3780000" sx="98000" sy="98000" algn="ctr" rotWithShape="0">
                <a:srgbClr val="000000">
                  <a:alpha val="38000"/>
                </a:srgbClr>
              </a:outerShdw>
            </a:effectLst>
            <a:scene3d>
              <a:camera prst="orthographicFront"/>
              <a:lightRig rig="threePt" dir="t"/>
            </a:scene3d>
            <a:sp3d extrusionH="107950" prstMaterial="dkEdge">
              <a:bevelT/>
              <a:extrusionClr>
                <a:schemeClr val="accent3"/>
              </a:extrusionClr>
            </a:sp3d>
          </p:spPr>
        </p:pic>
      </p:grpSp>
    </p:spTree>
    <p:extLst>
      <p:ext uri="{BB962C8B-B14F-4D97-AF65-F5344CB8AC3E}">
        <p14:creationId xmlns:p14="http://schemas.microsoft.com/office/powerpoint/2010/main" val="166623134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17023" y="955145"/>
            <a:ext cx="761037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/>
              <a:t> Численность </a:t>
            </a:r>
            <a:r>
              <a:rPr lang="ru-RU" sz="2000" dirty="0"/>
              <a:t>сотрудников имеющих высшее образование  </a:t>
            </a:r>
            <a:r>
              <a:rPr lang="ru-RU" sz="20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более 95%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 smtClean="0"/>
              <a:t> Численность </a:t>
            </a:r>
            <a:r>
              <a:rPr lang="ru-RU" sz="2000" dirty="0"/>
              <a:t>сотрудников имеющих профильное образование </a:t>
            </a:r>
            <a:r>
              <a:rPr lang="ru-RU" sz="20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более 89%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 </a:t>
            </a:r>
            <a:r>
              <a:rPr lang="ru-RU" sz="20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человека </a:t>
            </a:r>
            <a:r>
              <a:rPr lang="ru-RU" sz="2000" dirty="0"/>
              <a:t>имеют научные степени в бурении и геологии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 smtClean="0"/>
              <a:t> Средний </a:t>
            </a:r>
            <a:r>
              <a:rPr lang="ru-RU" sz="2000" dirty="0"/>
              <a:t>опыт работы в супервайзинге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en-US" sz="20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r>
              <a:rPr lang="ru-RU" sz="20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лет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 smtClean="0"/>
              <a:t> Средний </a:t>
            </a:r>
            <a:r>
              <a:rPr lang="ru-RU" sz="2000" dirty="0"/>
              <a:t>опыт работы в нефтегазовой промышленности – </a:t>
            </a:r>
            <a:r>
              <a:rPr lang="ru-RU" sz="20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sz="20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r>
              <a:rPr lang="ru-RU" sz="20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,0 </a:t>
            </a:r>
            <a:r>
              <a:rPr lang="ru-RU" sz="20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лет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 smtClean="0"/>
              <a:t> Опыт </a:t>
            </a:r>
            <a:r>
              <a:rPr lang="ru-RU" sz="2000" dirty="0"/>
              <a:t>руководящей работы -</a:t>
            </a:r>
            <a:r>
              <a:rPr lang="ru-RU" sz="2000" dirty="0" smtClean="0"/>
              <a:t>главный инженер, начальник </a:t>
            </a:r>
            <a:r>
              <a:rPr lang="ru-RU" sz="2000" dirty="0"/>
              <a:t>ЦИТС, </a:t>
            </a:r>
            <a:r>
              <a:rPr lang="ru-RU" sz="2000" dirty="0" smtClean="0"/>
              <a:t>РИТС, </a:t>
            </a:r>
            <a:r>
              <a:rPr lang="ru-RU" sz="2000" dirty="0"/>
              <a:t>руководители  департаментов и </a:t>
            </a:r>
            <a:r>
              <a:rPr lang="ru-RU" sz="2000" dirty="0" smtClean="0"/>
              <a:t>проектов</a:t>
            </a:r>
            <a:r>
              <a:rPr lang="ru-RU" sz="2000" dirty="0"/>
              <a:t>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 smtClean="0"/>
              <a:t> </a:t>
            </a:r>
            <a:r>
              <a:rPr lang="ru-RU" sz="20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Обученность </a:t>
            </a:r>
            <a:r>
              <a:rPr lang="en-US" sz="20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IWCF</a:t>
            </a:r>
            <a:r>
              <a:rPr lang="ru-RU" sz="20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/>
              <a:t>–  все сотрудники работающие на </a:t>
            </a:r>
            <a:r>
              <a:rPr lang="ru-RU" sz="2000" dirty="0" smtClean="0"/>
              <a:t>проектах ПАО «Газпромнефть</a:t>
            </a:r>
            <a:r>
              <a:rPr lang="ru-RU" sz="2000" dirty="0"/>
              <a:t>» и АО «РОСПАН ИНТНЕРНЕШНЛ»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 smtClean="0"/>
              <a:t> Количество </a:t>
            </a:r>
            <a:r>
              <a:rPr lang="ru-RU" sz="2000" dirty="0"/>
              <a:t>сотрудников владеющих техническим английским языком – </a:t>
            </a:r>
            <a:r>
              <a:rPr lang="ru-RU" sz="20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 сотрудники </a:t>
            </a:r>
            <a:r>
              <a:rPr lang="ru-RU" sz="2000" dirty="0"/>
              <a:t>работающие на международных </a:t>
            </a:r>
            <a:r>
              <a:rPr lang="ru-RU" sz="2000" dirty="0" smtClean="0"/>
              <a:t>проектах.</a:t>
            </a:r>
            <a:endParaRPr lang="ru-RU" sz="2000" dirty="0"/>
          </a:p>
          <a:p>
            <a:pPr marL="142546" indent="0">
              <a:buNone/>
            </a:pPr>
            <a:endParaRPr lang="ru-RU" sz="2000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392" y="1212320"/>
            <a:ext cx="4079631" cy="439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6" name="Группа 5"/>
          <p:cNvGrpSpPr/>
          <p:nvPr/>
        </p:nvGrpSpPr>
        <p:grpSpPr>
          <a:xfrm>
            <a:off x="91928" y="12663"/>
            <a:ext cx="3507971" cy="584775"/>
            <a:chOff x="91928" y="12663"/>
            <a:chExt cx="3507971" cy="584775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91928" y="12663"/>
              <a:ext cx="350797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Lucida Sans"/>
                  <a:cs typeface="Times New Roman" pitchFamily="18" charset="0"/>
                </a:rPr>
                <a:t>   </a:t>
              </a:r>
              <a:r>
                <a:rPr lang="en-US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Lucida Sans"/>
                  <a:cs typeface="Times New Roman" pitchFamily="18" charset="0"/>
                </a:rPr>
                <a:t>Акционерное</a:t>
              </a:r>
              <a:r>
                <a:rPr lang="en-US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Lucida Sans"/>
                  <a:cs typeface="Arial" charset="0"/>
                </a:rPr>
                <a:t> Общество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Lucida Sans"/>
                  <a:cs typeface="Arial" charset="0"/>
                </a:rPr>
                <a:t>    </a:t>
              </a:r>
              <a:r>
                <a:rPr lang="ru-RU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Arial" panose="020B0604020202020204" pitchFamily="34" charset="0"/>
                  <a:cs typeface="Arial" charset="0"/>
                </a:rPr>
                <a:t> «Ойл Сервис Технолоджи»</a:t>
              </a:r>
              <a:r>
                <a:rPr lang="en-US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Lucida Sans"/>
                  <a:cs typeface="Arial" charset="0"/>
                </a:rPr>
                <a:t> </a:t>
              </a:r>
              <a:endParaRPr lang="en-US" sz="1600" b="1" dirty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rgbClr val="CEB966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Lucida Sans"/>
                <a:cs typeface="Arial" charset="0"/>
              </a:endParaRPr>
            </a:p>
          </p:txBody>
        </p:sp>
        <p:pic>
          <p:nvPicPr>
            <p:cNvPr id="8" name="Picture 13" descr="C:\Users\Igor\Desktop\LOGO_0.bmp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928" y="54525"/>
              <a:ext cx="501052" cy="501052"/>
            </a:xfrm>
            <a:prstGeom prst="rect">
              <a:avLst/>
            </a:prstGeom>
            <a:blipFill>
              <a:blip r:embed="rId4" cstate="print"/>
              <a:tile tx="0" ty="0" sx="100000" sy="100000" flip="none" algn="tl"/>
            </a:blipFill>
            <a:effectLst>
              <a:outerShdw blurRad="546100" dir="3780000" sx="98000" sy="98000" algn="ctr" rotWithShape="0">
                <a:srgbClr val="000000">
                  <a:alpha val="38000"/>
                </a:srgbClr>
              </a:outerShdw>
            </a:effectLst>
            <a:scene3d>
              <a:camera prst="orthographicFront"/>
              <a:lightRig rig="threePt" dir="t"/>
            </a:scene3d>
            <a:sp3d extrusionH="107950" prstMaterial="dkEdge">
              <a:bevelT/>
              <a:extrusionClr>
                <a:schemeClr val="accent3"/>
              </a:extrusionClr>
            </a:sp3d>
          </p:spPr>
        </p:pic>
      </p:grpSp>
    </p:spTree>
    <p:extLst>
      <p:ext uri="{BB962C8B-B14F-4D97-AF65-F5344CB8AC3E}">
        <p14:creationId xmlns:p14="http://schemas.microsoft.com/office/powerpoint/2010/main" val="10471962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95543" y="1035704"/>
            <a:ext cx="112344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u="sng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Общество имеет положительный </a:t>
            </a:r>
            <a:r>
              <a:rPr lang="ru-RU" sz="2400" u="sng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опыт работы </a:t>
            </a:r>
            <a:r>
              <a:rPr lang="ru-RU" sz="2400" u="sng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такими компаниями как: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06493" y="1866701"/>
            <a:ext cx="656720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u="sng" dirty="0" smtClean="0">
                <a:solidFill>
                  <a:srgbClr val="000099"/>
                </a:solidFill>
              </a:rPr>
              <a:t>ГК </a:t>
            </a:r>
            <a:r>
              <a:rPr lang="ru-RU" sz="2800" b="1" u="sng" dirty="0">
                <a:solidFill>
                  <a:srgbClr val="000099"/>
                </a:solidFill>
              </a:rPr>
              <a:t>ПАО «Газпром»</a:t>
            </a:r>
            <a:r>
              <a:rPr lang="ru-RU" sz="2800" dirty="0">
                <a:solidFill>
                  <a:srgbClr val="000099"/>
                </a:solidFill>
              </a:rPr>
              <a:t> </a:t>
            </a:r>
          </a:p>
          <a:p>
            <a:pPr marL="142546" indent="0">
              <a:buFontTx/>
              <a:buChar char="-"/>
            </a:pPr>
            <a:r>
              <a:rPr lang="ru-RU" sz="2400" b="1" dirty="0"/>
              <a:t>ООО «</a:t>
            </a:r>
            <a:r>
              <a:rPr lang="ru-RU" sz="2400" b="1" dirty="0" err="1"/>
              <a:t>Гелар</a:t>
            </a:r>
            <a:r>
              <a:rPr lang="ru-RU" sz="2400" b="1" dirty="0"/>
              <a:t> Групп» </a:t>
            </a:r>
            <a:r>
              <a:rPr lang="ru-RU" sz="2400" dirty="0"/>
              <a:t>- </a:t>
            </a:r>
            <a:r>
              <a:rPr lang="ru-RU" sz="2000" dirty="0"/>
              <a:t>Песчано-</a:t>
            </a:r>
            <a:r>
              <a:rPr lang="ru-RU" sz="2000" dirty="0" err="1"/>
              <a:t>Уметское</a:t>
            </a:r>
            <a:r>
              <a:rPr lang="ru-RU" sz="2000" dirty="0"/>
              <a:t> </a:t>
            </a:r>
          </a:p>
          <a:p>
            <a:pPr marL="142546" indent="0">
              <a:buFontTx/>
              <a:buChar char="-"/>
            </a:pPr>
            <a:r>
              <a:rPr lang="ru-RU" sz="2000" dirty="0"/>
              <a:t>УПХГ (подземное хранение газа). </a:t>
            </a:r>
            <a:endParaRPr lang="ru-RU" sz="2000" b="1" u="sng" dirty="0" smtClean="0"/>
          </a:p>
          <a:p>
            <a:pPr marL="142546" indent="0"/>
            <a:endParaRPr lang="ru-RU" sz="2400" dirty="0"/>
          </a:p>
          <a:p>
            <a:pPr algn="ctr"/>
            <a:r>
              <a:rPr lang="ru-RU" sz="2800" b="1" u="sng" dirty="0" smtClean="0">
                <a:solidFill>
                  <a:srgbClr val="000099"/>
                </a:solidFill>
              </a:rPr>
              <a:t>ПАО </a:t>
            </a:r>
            <a:r>
              <a:rPr lang="ru-RU" sz="2800" b="1" u="sng" dirty="0">
                <a:solidFill>
                  <a:srgbClr val="000099"/>
                </a:solidFill>
              </a:rPr>
              <a:t>«Газпром нефть»</a:t>
            </a:r>
            <a:r>
              <a:rPr lang="ru-RU" sz="2800" u="sng" dirty="0">
                <a:solidFill>
                  <a:srgbClr val="000099"/>
                </a:solidFill>
              </a:rPr>
              <a:t> </a:t>
            </a:r>
          </a:p>
          <a:p>
            <a:pPr marL="142546" indent="0">
              <a:buFontTx/>
              <a:buChar char="-"/>
            </a:pPr>
            <a:r>
              <a:rPr lang="ru-RU" sz="2400" b="1" dirty="0"/>
              <a:t>Общество по разведке и добыче нефти и газа «</a:t>
            </a:r>
            <a:r>
              <a:rPr lang="ru-RU" sz="2400" b="1" dirty="0" err="1"/>
              <a:t>Ядран-Нафтагас</a:t>
            </a:r>
            <a:r>
              <a:rPr lang="ru-RU" sz="2400" b="1" dirty="0"/>
              <a:t>» </a:t>
            </a:r>
            <a:r>
              <a:rPr lang="ru-RU" sz="2400" b="1" dirty="0" err="1"/>
              <a:t>д.о.о</a:t>
            </a:r>
            <a:r>
              <a:rPr lang="ru-RU" sz="2400" b="1" dirty="0"/>
              <a:t>. </a:t>
            </a:r>
            <a:r>
              <a:rPr lang="x-none" sz="2400" b="1" dirty="0"/>
              <a:t>Рe</a:t>
            </a:r>
            <a:r>
              <a:rPr lang="ru-RU" sz="2400" b="1" dirty="0"/>
              <a:t>с</a:t>
            </a:r>
            <a:r>
              <a:rPr lang="x-none" sz="2400" b="1" dirty="0"/>
              <a:t>публикa С</a:t>
            </a:r>
            <a:r>
              <a:rPr lang="ru-RU" sz="2400" b="1" dirty="0"/>
              <a:t>е</a:t>
            </a:r>
            <a:r>
              <a:rPr lang="x-none" sz="2400" b="1" dirty="0"/>
              <a:t>р</a:t>
            </a:r>
            <a:r>
              <a:rPr lang="ru-RU" sz="2400" b="1" dirty="0"/>
              <a:t>б</a:t>
            </a:r>
            <a:r>
              <a:rPr lang="x-none" sz="2400" b="1" dirty="0"/>
              <a:t>скa</a:t>
            </a:r>
            <a:r>
              <a:rPr lang="ru-RU" sz="2400" b="1" dirty="0" smtClean="0"/>
              <a:t>я</a:t>
            </a:r>
          </a:p>
          <a:p>
            <a:pPr marL="142546" indent="0">
              <a:buFontTx/>
              <a:buChar char="-"/>
            </a:pPr>
            <a:r>
              <a:rPr lang="ru-RU" sz="2000" dirty="0" smtClean="0"/>
              <a:t>скважины :</a:t>
            </a:r>
            <a:r>
              <a:rPr lang="en-US" sz="2000" dirty="0" smtClean="0"/>
              <a:t>O</a:t>
            </a:r>
            <a:r>
              <a:rPr lang="ru-RU" sz="2000" dirty="0" err="1"/>
              <a:t>буд</a:t>
            </a:r>
            <a:r>
              <a:rPr lang="en-US" sz="2000" dirty="0"/>
              <a:t>o</a:t>
            </a:r>
            <a:r>
              <a:rPr lang="ru-RU" sz="2000" dirty="0"/>
              <a:t>в</a:t>
            </a:r>
            <a:r>
              <a:rPr lang="en-US" sz="2000" dirty="0"/>
              <a:t>a</a:t>
            </a:r>
            <a:r>
              <a:rPr lang="ru-RU" sz="2000" dirty="0" smtClean="0"/>
              <a:t>ц-(</a:t>
            </a:r>
            <a:r>
              <a:rPr lang="en-US" sz="2000" dirty="0"/>
              <a:t>Ob</a:t>
            </a:r>
            <a:r>
              <a:rPr lang="ru-RU" sz="2000" dirty="0"/>
              <a:t>-2), С</a:t>
            </a:r>
            <a:r>
              <a:rPr lang="en-US" sz="2000" dirty="0"/>
              <a:t>e</a:t>
            </a:r>
            <a:r>
              <a:rPr lang="ru-RU" sz="2000" dirty="0"/>
              <a:t>мб</a:t>
            </a:r>
            <a:r>
              <a:rPr lang="en-US" sz="2000" dirty="0"/>
              <a:t>e</a:t>
            </a:r>
            <a:r>
              <a:rPr lang="ru-RU" sz="2000" dirty="0"/>
              <a:t>рия </a:t>
            </a:r>
            <a:r>
              <a:rPr lang="en-US" sz="2000" dirty="0"/>
              <a:t>A</a:t>
            </a:r>
            <a:r>
              <a:rPr lang="ru-RU" sz="2000" dirty="0"/>
              <a:t>1 </a:t>
            </a:r>
            <a:r>
              <a:rPr lang="x-none" sz="2000" dirty="0"/>
              <a:t>(S-A1)</a:t>
            </a:r>
            <a:endParaRPr lang="ru-RU" sz="2000" dirty="0"/>
          </a:p>
        </p:txBody>
      </p:sp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6074" y="1866701"/>
            <a:ext cx="3842896" cy="4509434"/>
          </a:xfrm>
          <a:prstGeom prst="rect">
            <a:avLst/>
          </a:prstGeom>
        </p:spPr>
      </p:pic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0377153"/>
              </p:ext>
            </p:extLst>
          </p:nvPr>
        </p:nvGraphicFramePr>
        <p:xfrm>
          <a:off x="10102363" y="1866701"/>
          <a:ext cx="1826608" cy="2485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8" name="Acrobat Document" r:id="rId5" imgW="4564440" imgH="6408360" progId="Acrobat.Document.DC">
                  <p:embed/>
                </p:oleObj>
              </mc:Choice>
              <mc:Fallback>
                <p:oleObj name="Acrobat Document" r:id="rId5" imgW="4564440" imgH="640836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102363" y="1866701"/>
                        <a:ext cx="1826608" cy="24859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764081" y="6488668"/>
            <a:ext cx="30267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>
                <a:solidFill>
                  <a:schemeClr val="bg1">
                    <a:lumMod val="65000"/>
                  </a:schemeClr>
                </a:solidFill>
              </a:rPr>
              <a:t>*документы можно просмотреть в формате </a:t>
            </a: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PDF</a:t>
            </a:r>
            <a:endParaRPr lang="ru-RU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91928" y="12663"/>
            <a:ext cx="3507971" cy="584775"/>
            <a:chOff x="91928" y="12663"/>
            <a:chExt cx="3507971" cy="584775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91928" y="12663"/>
              <a:ext cx="350797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Lucida Sans"/>
                  <a:cs typeface="Times New Roman" pitchFamily="18" charset="0"/>
                </a:rPr>
                <a:t>   </a:t>
              </a:r>
              <a:r>
                <a:rPr lang="en-US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Lucida Sans"/>
                  <a:cs typeface="Times New Roman" pitchFamily="18" charset="0"/>
                </a:rPr>
                <a:t>Акционерное</a:t>
              </a:r>
              <a:r>
                <a:rPr lang="en-US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Lucida Sans"/>
                  <a:cs typeface="Arial" charset="0"/>
                </a:rPr>
                <a:t> Общество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Lucida Sans"/>
                  <a:cs typeface="Arial" charset="0"/>
                </a:rPr>
                <a:t>    </a:t>
              </a:r>
              <a:r>
                <a:rPr lang="ru-RU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Arial" panose="020B0604020202020204" pitchFamily="34" charset="0"/>
                  <a:cs typeface="Arial" charset="0"/>
                </a:rPr>
                <a:t> «Ойл Сервис Технолоджи»</a:t>
              </a:r>
              <a:r>
                <a:rPr lang="en-US" sz="1600" b="1" dirty="0" smtClean="0">
                  <a:ln/>
                  <a:solidFill>
                    <a:srgbClr val="002060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Lucida Sans"/>
                  <a:cs typeface="Arial" charset="0"/>
                </a:rPr>
                <a:t> </a:t>
              </a:r>
              <a:endParaRPr lang="en-US" sz="1600" b="1" dirty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rgbClr val="CEB966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Lucida Sans"/>
                <a:cs typeface="Arial" charset="0"/>
              </a:endParaRPr>
            </a:p>
          </p:txBody>
        </p:sp>
        <p:pic>
          <p:nvPicPr>
            <p:cNvPr id="11" name="Picture 13" descr="C:\Users\Igor\Desktop\LOGO_0.bmp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928" y="54525"/>
              <a:ext cx="501052" cy="501052"/>
            </a:xfrm>
            <a:prstGeom prst="rect">
              <a:avLst/>
            </a:prstGeom>
            <a:blipFill>
              <a:blip r:embed="rId8" cstate="print"/>
              <a:tile tx="0" ty="0" sx="100000" sy="100000" flip="none" algn="tl"/>
            </a:blipFill>
            <a:effectLst>
              <a:outerShdw blurRad="546100" dir="3780000" sx="98000" sy="98000" algn="ctr" rotWithShape="0">
                <a:srgbClr val="000000">
                  <a:alpha val="38000"/>
                </a:srgbClr>
              </a:outerShdw>
            </a:effectLst>
            <a:scene3d>
              <a:camera prst="orthographicFront"/>
              <a:lightRig rig="threePt" dir="t"/>
            </a:scene3d>
            <a:sp3d extrusionH="107950" prstMaterial="dkEdge">
              <a:bevelT/>
              <a:extrusionClr>
                <a:schemeClr val="accent3"/>
              </a:extrusionClr>
            </a:sp3d>
          </p:spPr>
        </p:pic>
      </p:grpSp>
    </p:spTree>
    <p:extLst>
      <p:ext uri="{BB962C8B-B14F-4D97-AF65-F5344CB8AC3E}">
        <p14:creationId xmlns:p14="http://schemas.microsoft.com/office/powerpoint/2010/main" val="16101207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2577</TotalTime>
  <Words>1577</Words>
  <Application>Microsoft Office PowerPoint</Application>
  <PresentationFormat>Широкоэкранный</PresentationFormat>
  <Paragraphs>241</Paragraphs>
  <Slides>25</Slides>
  <Notes>21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6" baseType="lpstr">
      <vt:lpstr>Anodina</vt:lpstr>
      <vt:lpstr>Arial</vt:lpstr>
      <vt:lpstr>Calibri</vt:lpstr>
      <vt:lpstr>Century Gothic</vt:lpstr>
      <vt:lpstr>Lucida Sans</vt:lpstr>
      <vt:lpstr>Tahoma</vt:lpstr>
      <vt:lpstr>Times New Roman</vt:lpstr>
      <vt:lpstr>Trebuchet MS</vt:lpstr>
      <vt:lpstr>Wingdings 3</vt:lpstr>
      <vt:lpstr>Грань</vt:lpstr>
      <vt:lpstr>Acrobat 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 Добрынин</dc:creator>
  <cp:lastModifiedBy>Neytan</cp:lastModifiedBy>
  <cp:revision>309</cp:revision>
  <cp:lastPrinted>2018-07-12T10:40:14Z</cp:lastPrinted>
  <dcterms:created xsi:type="dcterms:W3CDTF">2016-02-25T06:40:02Z</dcterms:created>
  <dcterms:modified xsi:type="dcterms:W3CDTF">2019-12-18T09:06:39Z</dcterms:modified>
</cp:coreProperties>
</file>